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4830" r:id="rId2"/>
  </p:sldMasterIdLst>
  <p:notesMasterIdLst>
    <p:notesMasterId r:id="rId97"/>
  </p:notesMasterIdLst>
  <p:sldIdLst>
    <p:sldId id="277" r:id="rId3"/>
    <p:sldId id="607" r:id="rId4"/>
    <p:sldId id="307" r:id="rId5"/>
    <p:sldId id="308" r:id="rId6"/>
    <p:sldId id="564" r:id="rId7"/>
    <p:sldId id="309" r:id="rId8"/>
    <p:sldId id="618" r:id="rId9"/>
    <p:sldId id="565" r:id="rId10"/>
    <p:sldId id="610" r:id="rId11"/>
    <p:sldId id="612" r:id="rId12"/>
    <p:sldId id="611" r:id="rId13"/>
    <p:sldId id="613" r:id="rId14"/>
    <p:sldId id="614" r:id="rId15"/>
    <p:sldId id="310" r:id="rId16"/>
    <p:sldId id="617" r:id="rId17"/>
    <p:sldId id="619" r:id="rId18"/>
    <p:sldId id="861" r:id="rId19"/>
    <p:sldId id="259" r:id="rId20"/>
    <p:sldId id="260" r:id="rId21"/>
    <p:sldId id="325" r:id="rId22"/>
    <p:sldId id="261" r:id="rId23"/>
    <p:sldId id="262" r:id="rId24"/>
    <p:sldId id="264" r:id="rId25"/>
    <p:sldId id="263" r:id="rId26"/>
    <p:sldId id="860" r:id="rId27"/>
    <p:sldId id="336" r:id="rId28"/>
    <p:sldId id="622" r:id="rId29"/>
    <p:sldId id="305" r:id="rId30"/>
    <p:sldId id="303" r:id="rId31"/>
    <p:sldId id="792" r:id="rId32"/>
    <p:sldId id="793" r:id="rId33"/>
    <p:sldId id="794" r:id="rId34"/>
    <p:sldId id="795" r:id="rId35"/>
    <p:sldId id="796" r:id="rId36"/>
    <p:sldId id="797" r:id="rId37"/>
    <p:sldId id="798" r:id="rId38"/>
    <p:sldId id="799" r:id="rId39"/>
    <p:sldId id="800" r:id="rId40"/>
    <p:sldId id="801" r:id="rId41"/>
    <p:sldId id="802" r:id="rId42"/>
    <p:sldId id="803" r:id="rId43"/>
    <p:sldId id="804" r:id="rId44"/>
    <p:sldId id="805" r:id="rId45"/>
    <p:sldId id="806" r:id="rId46"/>
    <p:sldId id="807" r:id="rId47"/>
    <p:sldId id="808" r:id="rId48"/>
    <p:sldId id="809" r:id="rId49"/>
    <p:sldId id="810" r:id="rId50"/>
    <p:sldId id="811" r:id="rId51"/>
    <p:sldId id="812" r:id="rId52"/>
    <p:sldId id="813" r:id="rId53"/>
    <p:sldId id="814" r:id="rId54"/>
    <p:sldId id="815" r:id="rId55"/>
    <p:sldId id="816" r:id="rId56"/>
    <p:sldId id="817" r:id="rId57"/>
    <p:sldId id="818" r:id="rId58"/>
    <p:sldId id="819" r:id="rId59"/>
    <p:sldId id="820" r:id="rId60"/>
    <p:sldId id="821" r:id="rId61"/>
    <p:sldId id="822" r:id="rId62"/>
    <p:sldId id="823" r:id="rId63"/>
    <p:sldId id="824" r:id="rId64"/>
    <p:sldId id="825" r:id="rId65"/>
    <p:sldId id="826" r:id="rId66"/>
    <p:sldId id="827" r:id="rId67"/>
    <p:sldId id="828" r:id="rId68"/>
    <p:sldId id="829" r:id="rId69"/>
    <p:sldId id="830" r:id="rId70"/>
    <p:sldId id="831" r:id="rId71"/>
    <p:sldId id="832" r:id="rId72"/>
    <p:sldId id="833" r:id="rId73"/>
    <p:sldId id="834" r:id="rId74"/>
    <p:sldId id="835" r:id="rId75"/>
    <p:sldId id="836" r:id="rId76"/>
    <p:sldId id="837" r:id="rId77"/>
    <p:sldId id="838" r:id="rId78"/>
    <p:sldId id="839" r:id="rId79"/>
    <p:sldId id="840" r:id="rId80"/>
    <p:sldId id="841" r:id="rId81"/>
    <p:sldId id="842" r:id="rId82"/>
    <p:sldId id="843" r:id="rId83"/>
    <p:sldId id="847" r:id="rId84"/>
    <p:sldId id="848" r:id="rId85"/>
    <p:sldId id="849" r:id="rId86"/>
    <p:sldId id="850" r:id="rId87"/>
    <p:sldId id="851" r:id="rId88"/>
    <p:sldId id="852" r:id="rId89"/>
    <p:sldId id="853" r:id="rId90"/>
    <p:sldId id="854" r:id="rId91"/>
    <p:sldId id="857" r:id="rId92"/>
    <p:sldId id="855" r:id="rId93"/>
    <p:sldId id="856" r:id="rId94"/>
    <p:sldId id="858" r:id="rId95"/>
    <p:sldId id="859" r:id="rId96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DC11F"/>
    <a:srgbClr val="00CC00"/>
    <a:srgbClr val="200AC2"/>
    <a:srgbClr val="990000"/>
    <a:srgbClr val="F36253"/>
    <a:srgbClr val="57F380"/>
    <a:srgbClr val="008000"/>
    <a:srgbClr val="04D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93" autoAdjust="0"/>
    <p:restoredTop sz="99281" autoAdjust="0"/>
  </p:normalViewPr>
  <p:slideViewPr>
    <p:cSldViewPr>
      <p:cViewPr varScale="1">
        <p:scale>
          <a:sx n="74" d="100"/>
          <a:sy n="74" d="100"/>
        </p:scale>
        <p:origin x="115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1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presProps" Target="presProps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0BCC2C3-9F4E-4182-B524-B27EEF434D91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44234B0-4E11-4C1C-957C-02653FB97A69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6902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altLang="pt-BR"/>
              <a:t>Esta apresentação demonstra os novos recursos do PowerPoint e é visualizada com melhor resolução no modo Apresentação de Slides. Esses slides foram projetados para fornecer a você idéias excelentes de criação de apresentações no PowerPoint 2010.</a:t>
            </a:r>
          </a:p>
          <a:p>
            <a:pPr eaLnBrk="1" hangingPunct="1">
              <a:spcBef>
                <a:spcPct val="0"/>
              </a:spcBef>
            </a:pPr>
            <a:endParaRPr altLang="pt-BR"/>
          </a:p>
          <a:p>
            <a:pPr eaLnBrk="1" hangingPunct="1">
              <a:spcBef>
                <a:spcPct val="0"/>
              </a:spcBef>
            </a:pPr>
            <a:r>
              <a:rPr altLang="pt-BR"/>
              <a:t>Para obter mais exemplos de modelos, clique na guia Arquivo e, na guia Novo, clique em Exemplos de Modelos.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2073DA-B135-42AF-846A-A1B5B0F84626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0407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:a16="http://schemas.microsoft.com/office/drawing/2014/main" xmlns="" id="{A7AF5E02-39F4-4D9D-BA1A-EAAE2E7241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ço Reservado para Anotações 2">
            <a:extLst>
              <a:ext uri="{FF2B5EF4-FFF2-40B4-BE49-F238E27FC236}">
                <a16:creationId xmlns:a16="http://schemas.microsoft.com/office/drawing/2014/main" xmlns="" id="{B808983B-8FB2-44FB-873D-A72ACBF7EC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0484" name="Espaço Reservado para Número de Slide 3">
            <a:extLst>
              <a:ext uri="{FF2B5EF4-FFF2-40B4-BE49-F238E27FC236}">
                <a16:creationId xmlns:a16="http://schemas.microsoft.com/office/drawing/2014/main" xmlns="" id="{6B94AA0C-60A6-49A2-9100-C8B6B369A6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4C48D8-FA1B-431D-A7ED-78EB8E5B8433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910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>
            <a:extLst>
              <a:ext uri="{FF2B5EF4-FFF2-40B4-BE49-F238E27FC236}">
                <a16:creationId xmlns:a16="http://schemas.microsoft.com/office/drawing/2014/main" xmlns="" id="{E45C3794-D157-4B2A-A5E7-4A683EE998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ço Reservado para Anotações 2">
            <a:extLst>
              <a:ext uri="{FF2B5EF4-FFF2-40B4-BE49-F238E27FC236}">
                <a16:creationId xmlns:a16="http://schemas.microsoft.com/office/drawing/2014/main" xmlns="" id="{EB142A4E-F003-428F-AAFA-9F72748D9D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2532" name="Espaço Reservado para Número de Slide 3">
            <a:extLst>
              <a:ext uri="{FF2B5EF4-FFF2-40B4-BE49-F238E27FC236}">
                <a16:creationId xmlns:a16="http://schemas.microsoft.com/office/drawing/2014/main" xmlns="" id="{BE99645A-FE62-46A9-B4D4-D3EB481AA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F37249-BCCF-4571-BDA3-6DC5A67C09F7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01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>
            <a:extLst>
              <a:ext uri="{FF2B5EF4-FFF2-40B4-BE49-F238E27FC236}">
                <a16:creationId xmlns:a16="http://schemas.microsoft.com/office/drawing/2014/main" xmlns="" id="{686F2F14-1EC9-42CE-AD4C-0B841F0CB2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Espaço Reservado para Anotações 2">
            <a:extLst>
              <a:ext uri="{FF2B5EF4-FFF2-40B4-BE49-F238E27FC236}">
                <a16:creationId xmlns:a16="http://schemas.microsoft.com/office/drawing/2014/main" xmlns="" id="{DB029679-BCD8-47CA-B93A-AF3D37D77E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3556" name="Espaço Reservado para Número de Slide 3">
            <a:extLst>
              <a:ext uri="{FF2B5EF4-FFF2-40B4-BE49-F238E27FC236}">
                <a16:creationId xmlns:a16="http://schemas.microsoft.com/office/drawing/2014/main" xmlns="" id="{693EC735-C253-4EFA-8F62-515C640016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74A1E2-8562-474D-AF2C-2B929306A00B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409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>
            <a:extLst>
              <a:ext uri="{FF2B5EF4-FFF2-40B4-BE49-F238E27FC236}">
                <a16:creationId xmlns:a16="http://schemas.microsoft.com/office/drawing/2014/main" xmlns="" id="{98348C1A-691C-4FAC-B14A-B5DAAA8252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ço Reservado para Anotações 2">
            <a:extLst>
              <a:ext uri="{FF2B5EF4-FFF2-40B4-BE49-F238E27FC236}">
                <a16:creationId xmlns:a16="http://schemas.microsoft.com/office/drawing/2014/main" xmlns="" id="{C2B203B5-9000-45A9-9541-F7714CAEE2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4580" name="Espaço Reservado para Número de Slide 3">
            <a:extLst>
              <a:ext uri="{FF2B5EF4-FFF2-40B4-BE49-F238E27FC236}">
                <a16:creationId xmlns:a16="http://schemas.microsoft.com/office/drawing/2014/main" xmlns="" id="{CE7CAEF3-9E13-4E7E-AC8F-32E5F6F3C7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E21590-5368-4409-8B47-92D4B5AA41A4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062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>
            <a:extLst>
              <a:ext uri="{FF2B5EF4-FFF2-40B4-BE49-F238E27FC236}">
                <a16:creationId xmlns:a16="http://schemas.microsoft.com/office/drawing/2014/main" xmlns="" id="{3D808318-1DDD-4D2F-A407-43249CAA5A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ço Reservado para Anotações 2">
            <a:extLst>
              <a:ext uri="{FF2B5EF4-FFF2-40B4-BE49-F238E27FC236}">
                <a16:creationId xmlns:a16="http://schemas.microsoft.com/office/drawing/2014/main" xmlns="" id="{CAA18763-7927-4D00-BD91-808AC6C27D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5604" name="Espaço Reservado para Número de Slide 3">
            <a:extLst>
              <a:ext uri="{FF2B5EF4-FFF2-40B4-BE49-F238E27FC236}">
                <a16:creationId xmlns:a16="http://schemas.microsoft.com/office/drawing/2014/main" xmlns="" id="{92C0D7C6-1D3F-4304-99C2-12982EDB15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320794-DE28-4CDB-9291-30A6CD893A5D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307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>
            <a:extLst>
              <a:ext uri="{FF2B5EF4-FFF2-40B4-BE49-F238E27FC236}">
                <a16:creationId xmlns:a16="http://schemas.microsoft.com/office/drawing/2014/main" xmlns="" id="{26C7460D-345C-406B-A192-ACAA05026B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ço Reservado para Anotações 2">
            <a:extLst>
              <a:ext uri="{FF2B5EF4-FFF2-40B4-BE49-F238E27FC236}">
                <a16:creationId xmlns:a16="http://schemas.microsoft.com/office/drawing/2014/main" xmlns="" id="{8ECB13A5-2F5F-42F5-9292-038E4C752A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xmlns="" id="{610C97E4-0757-4904-A7D6-4A9934DB4F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C71D20-2BD9-4B16-9AAA-647D83603AFB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597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>
            <a:extLst>
              <a:ext uri="{FF2B5EF4-FFF2-40B4-BE49-F238E27FC236}">
                <a16:creationId xmlns:a16="http://schemas.microsoft.com/office/drawing/2014/main" xmlns="" id="{02BA9F16-93F2-43F6-86B6-4467787B29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ço Reservado para Anotações 2">
            <a:extLst>
              <a:ext uri="{FF2B5EF4-FFF2-40B4-BE49-F238E27FC236}">
                <a16:creationId xmlns:a16="http://schemas.microsoft.com/office/drawing/2014/main" xmlns="" id="{DB0D1140-A50A-4271-9963-E02FFC3340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xmlns="" id="{A495C53C-BFD3-40E1-A3FE-F27074610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B78116-DAAA-4AE9-9E04-76FD1CBB465F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574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>
            <a:extLst>
              <a:ext uri="{FF2B5EF4-FFF2-40B4-BE49-F238E27FC236}">
                <a16:creationId xmlns:a16="http://schemas.microsoft.com/office/drawing/2014/main" xmlns="" id="{8EAA826C-55DA-4A14-8BFE-1688F1159B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ço Reservado para Anotações 2">
            <a:extLst>
              <a:ext uri="{FF2B5EF4-FFF2-40B4-BE49-F238E27FC236}">
                <a16:creationId xmlns:a16="http://schemas.microsoft.com/office/drawing/2014/main" xmlns="" id="{65054423-9240-48E1-A5A6-9456DD4B65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xmlns="" id="{1957E493-725B-4AB4-B4CD-932611EE74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FC7184-9E14-41E1-8971-5181D3425CC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285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>
            <a:extLst>
              <a:ext uri="{FF2B5EF4-FFF2-40B4-BE49-F238E27FC236}">
                <a16:creationId xmlns:a16="http://schemas.microsoft.com/office/drawing/2014/main" xmlns="" id="{B514C5C2-4EBC-4585-B406-5055F8D92D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Espaço Reservado para Anotações 2">
            <a:extLst>
              <a:ext uri="{FF2B5EF4-FFF2-40B4-BE49-F238E27FC236}">
                <a16:creationId xmlns:a16="http://schemas.microsoft.com/office/drawing/2014/main" xmlns="" id="{6F5B1CE3-217F-4277-871C-5802FCBF5B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xmlns="" id="{A26E819E-F9D8-4B03-8659-3DEC3CC26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78B04A-2DD9-4841-9E81-06318CA196B7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340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>
            <a:extLst>
              <a:ext uri="{FF2B5EF4-FFF2-40B4-BE49-F238E27FC236}">
                <a16:creationId xmlns:a16="http://schemas.microsoft.com/office/drawing/2014/main" xmlns="" id="{3D4A4529-CFE6-4246-A194-A376B94CDC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ço Reservado para Anotações 2">
            <a:extLst>
              <a:ext uri="{FF2B5EF4-FFF2-40B4-BE49-F238E27FC236}">
                <a16:creationId xmlns:a16="http://schemas.microsoft.com/office/drawing/2014/main" xmlns="" id="{BBAEEC81-D4A5-4E8B-AB82-5FBD63A82F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xmlns="" id="{98F8823E-4EF0-4CFD-A0E2-1F3DF8EBCD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E00ACD-0B3F-4F2A-A32B-F6D6812EC92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43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1A436E-0BB2-440C-8CE3-FFACDB7AF3B1}" type="slidenum">
              <a:rPr lang="pt-BR" altLang="pt-BR"/>
              <a:pPr/>
              <a:t>5</a:t>
            </a:fld>
            <a:endParaRPr lang="pt-BR" altLang="pt-BR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91629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ço Reservado para Imagem de Slide 1">
            <a:extLst>
              <a:ext uri="{FF2B5EF4-FFF2-40B4-BE49-F238E27FC236}">
                <a16:creationId xmlns:a16="http://schemas.microsoft.com/office/drawing/2014/main" xmlns="" id="{D32E33EA-D580-408A-A8E7-44F65E9563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Espaço Reservado para Anotações 2">
            <a:extLst>
              <a:ext uri="{FF2B5EF4-FFF2-40B4-BE49-F238E27FC236}">
                <a16:creationId xmlns:a16="http://schemas.microsoft.com/office/drawing/2014/main" xmlns="" id="{48EB2039-A422-48E3-87AD-5643E60CD2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xmlns="" id="{C6FA0D78-F381-469C-A459-2294F637F2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97C84-516F-45C6-8898-E7882457CA5B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4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>
            <a:extLst>
              <a:ext uri="{FF2B5EF4-FFF2-40B4-BE49-F238E27FC236}">
                <a16:creationId xmlns:a16="http://schemas.microsoft.com/office/drawing/2014/main" xmlns="" id="{0CD589CC-3F3F-413D-86CE-D281E680F1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ço Reservado para Anotações 2">
            <a:extLst>
              <a:ext uri="{FF2B5EF4-FFF2-40B4-BE49-F238E27FC236}">
                <a16:creationId xmlns:a16="http://schemas.microsoft.com/office/drawing/2014/main" xmlns="" id="{EC1FE7A4-B35E-448A-80BD-C0771E3186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xmlns="" id="{3BC26F80-2AAC-495C-8944-C9B72A5455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55FFB9-96D9-418B-B23A-686411BD29F0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981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>
            <a:extLst>
              <a:ext uri="{FF2B5EF4-FFF2-40B4-BE49-F238E27FC236}">
                <a16:creationId xmlns:a16="http://schemas.microsoft.com/office/drawing/2014/main" xmlns="" id="{964B4D72-A757-4FE4-8057-0443486ECA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Espaço Reservado para Anotações 2">
            <a:extLst>
              <a:ext uri="{FF2B5EF4-FFF2-40B4-BE49-F238E27FC236}">
                <a16:creationId xmlns:a16="http://schemas.microsoft.com/office/drawing/2014/main" xmlns="" id="{C10DA5E1-44F1-49D3-BA61-10D1DC1373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xmlns="" id="{6916F5FA-C73C-4124-943F-862279A257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7986EF-F7D4-40F9-9AFF-FFFAC497E3AE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444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>
            <a:extLst>
              <a:ext uri="{FF2B5EF4-FFF2-40B4-BE49-F238E27FC236}">
                <a16:creationId xmlns:a16="http://schemas.microsoft.com/office/drawing/2014/main" xmlns="" id="{41C59E09-F852-4D7F-8DD5-EC89D37C75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Espaço Reservado para Anotações 2">
            <a:extLst>
              <a:ext uri="{FF2B5EF4-FFF2-40B4-BE49-F238E27FC236}">
                <a16:creationId xmlns:a16="http://schemas.microsoft.com/office/drawing/2014/main" xmlns="" id="{A02D79B9-AC53-46A9-A005-EECC34AD6B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xmlns="" id="{FA66FEB5-4B2E-4391-AB69-C5E06D69B0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7F619E-F968-4D0C-8C81-364D221EFBF0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7208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>
            <a:extLst>
              <a:ext uri="{FF2B5EF4-FFF2-40B4-BE49-F238E27FC236}">
                <a16:creationId xmlns:a16="http://schemas.microsoft.com/office/drawing/2014/main" xmlns="" id="{41C59E09-F852-4D7F-8DD5-EC89D37C75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Espaço Reservado para Anotações 2">
            <a:extLst>
              <a:ext uri="{FF2B5EF4-FFF2-40B4-BE49-F238E27FC236}">
                <a16:creationId xmlns:a16="http://schemas.microsoft.com/office/drawing/2014/main" xmlns="" id="{A02D79B9-AC53-46A9-A005-EECC34AD6B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xmlns="" id="{FA66FEB5-4B2E-4391-AB69-C5E06D69B0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7F619E-F968-4D0C-8C81-364D221EFBF0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6912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>
            <a:extLst>
              <a:ext uri="{FF2B5EF4-FFF2-40B4-BE49-F238E27FC236}">
                <a16:creationId xmlns:a16="http://schemas.microsoft.com/office/drawing/2014/main" xmlns="" id="{53D20912-60E4-4EAE-89E3-1BFA5994B6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Espaço Reservado para Anotações 2">
            <a:extLst>
              <a:ext uri="{FF2B5EF4-FFF2-40B4-BE49-F238E27FC236}">
                <a16:creationId xmlns:a16="http://schemas.microsoft.com/office/drawing/2014/main" xmlns="" id="{67243ACC-3633-4BB0-9B11-2D52917EC9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xmlns="" id="{4F302E6B-AE18-464B-B4F2-390E77738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A6A0A0-2373-4267-9392-3C375B326BB0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5550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>
            <a:extLst>
              <a:ext uri="{FF2B5EF4-FFF2-40B4-BE49-F238E27FC236}">
                <a16:creationId xmlns:a16="http://schemas.microsoft.com/office/drawing/2014/main" xmlns="" id="{71139303-915B-4CFB-9EAB-8C57A65BD9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Espaço Reservado para Anotações 2">
            <a:extLst>
              <a:ext uri="{FF2B5EF4-FFF2-40B4-BE49-F238E27FC236}">
                <a16:creationId xmlns:a16="http://schemas.microsoft.com/office/drawing/2014/main" xmlns="" id="{32A7EC53-B687-4178-9E52-FB5E983062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xmlns="" id="{E15CFD2F-F996-4E1F-A1D1-773F55EA0D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24915-0561-4513-B713-ADE430E922F6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6925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>
            <a:extLst>
              <a:ext uri="{FF2B5EF4-FFF2-40B4-BE49-F238E27FC236}">
                <a16:creationId xmlns:a16="http://schemas.microsoft.com/office/drawing/2014/main" xmlns="" id="{BE90B43D-6FD7-420B-846C-B52135FB93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Espaço Reservado para Anotações 2">
            <a:extLst>
              <a:ext uri="{FF2B5EF4-FFF2-40B4-BE49-F238E27FC236}">
                <a16:creationId xmlns:a16="http://schemas.microsoft.com/office/drawing/2014/main" xmlns="" id="{38C8CD58-94A8-4D36-81EC-BBB12F9415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xmlns="" id="{0E06ACA3-D7DE-4259-9D75-2F1330987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734152-3B54-424D-B16B-D9EF72D641D9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5679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>
            <a:extLst>
              <a:ext uri="{FF2B5EF4-FFF2-40B4-BE49-F238E27FC236}">
                <a16:creationId xmlns:a16="http://schemas.microsoft.com/office/drawing/2014/main" xmlns="" id="{0A388BF1-23F3-4D4D-85EB-2A4F756E33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ço Reservado para Anotações 2">
            <a:extLst>
              <a:ext uri="{FF2B5EF4-FFF2-40B4-BE49-F238E27FC236}">
                <a16:creationId xmlns:a16="http://schemas.microsoft.com/office/drawing/2014/main" xmlns="" id="{A3D121B7-DE27-4795-BC3E-5D8C544EBD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xmlns="" id="{F380D4FA-0410-499C-89D8-8EEC81F287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DB8D9E-5D72-4C82-988A-5AB7124DA23D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4324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ço Reservado para Imagem de Slide 1">
            <a:extLst>
              <a:ext uri="{FF2B5EF4-FFF2-40B4-BE49-F238E27FC236}">
                <a16:creationId xmlns:a16="http://schemas.microsoft.com/office/drawing/2014/main" xmlns="" id="{49D656F9-95ED-4C36-9B9C-FEE3650EE9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Espaço Reservado para Anotações 2">
            <a:extLst>
              <a:ext uri="{FF2B5EF4-FFF2-40B4-BE49-F238E27FC236}">
                <a16:creationId xmlns:a16="http://schemas.microsoft.com/office/drawing/2014/main" xmlns="" id="{70F4EC86-1A39-426E-913D-3D39F2B60F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xmlns="" id="{E198D576-3AC9-40EE-AE16-E2D0CA15F5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6AFE92-8436-44D9-A8DC-A8C4124ADA39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872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A068D4-C983-40D5-B17C-A533908CD1A7}" type="slidenum">
              <a:rPr lang="pt-BR" altLang="pt-BR"/>
              <a:pPr/>
              <a:t>8</a:t>
            </a:fld>
            <a:endParaRPr lang="pt-BR" altLang="pt-BR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912031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Imagem de Slide 1">
            <a:extLst>
              <a:ext uri="{FF2B5EF4-FFF2-40B4-BE49-F238E27FC236}">
                <a16:creationId xmlns:a16="http://schemas.microsoft.com/office/drawing/2014/main" xmlns="" id="{6E7B1BD4-A4C3-440D-AB41-7C66BDAC3B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Espaço Reservado para Anotações 2">
            <a:extLst>
              <a:ext uri="{FF2B5EF4-FFF2-40B4-BE49-F238E27FC236}">
                <a16:creationId xmlns:a16="http://schemas.microsoft.com/office/drawing/2014/main" xmlns="" id="{83261043-6A1E-47B6-ABD8-2426FA79FC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xmlns="" id="{0996141E-2375-4EDE-AC34-B36D067DAD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04D2C0-45D7-404F-BE73-C6AC7C47498A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46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>
            <a:extLst>
              <a:ext uri="{FF2B5EF4-FFF2-40B4-BE49-F238E27FC236}">
                <a16:creationId xmlns:a16="http://schemas.microsoft.com/office/drawing/2014/main" xmlns="" id="{3FF178CD-94D9-445C-A309-76F8563CC6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>
            <a:extLst>
              <a:ext uri="{FF2B5EF4-FFF2-40B4-BE49-F238E27FC236}">
                <a16:creationId xmlns:a16="http://schemas.microsoft.com/office/drawing/2014/main" xmlns="" id="{E7D83C05-3E83-4124-8637-9699751D55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6388" name="Espaço Reservado para Número de Slide 3">
            <a:extLst>
              <a:ext uri="{FF2B5EF4-FFF2-40B4-BE49-F238E27FC236}">
                <a16:creationId xmlns:a16="http://schemas.microsoft.com/office/drawing/2014/main" xmlns="" id="{AE46452C-A95A-453D-962F-74886E363B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923B6E-1D32-4DE2-8128-B5303252A78F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070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>
            <a:extLst>
              <a:ext uri="{FF2B5EF4-FFF2-40B4-BE49-F238E27FC236}">
                <a16:creationId xmlns:a16="http://schemas.microsoft.com/office/drawing/2014/main" xmlns="" id="{3FF178CD-94D9-445C-A309-76F8563CC6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>
            <a:extLst>
              <a:ext uri="{FF2B5EF4-FFF2-40B4-BE49-F238E27FC236}">
                <a16:creationId xmlns:a16="http://schemas.microsoft.com/office/drawing/2014/main" xmlns="" id="{E7D83C05-3E83-4124-8637-9699751D55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6388" name="Espaço Reservado para Número de Slide 3">
            <a:extLst>
              <a:ext uri="{FF2B5EF4-FFF2-40B4-BE49-F238E27FC236}">
                <a16:creationId xmlns:a16="http://schemas.microsoft.com/office/drawing/2014/main" xmlns="" id="{AE46452C-A95A-453D-962F-74886E363B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923B6E-1D32-4DE2-8128-B5303252A78F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676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>
            <a:extLst>
              <a:ext uri="{FF2B5EF4-FFF2-40B4-BE49-F238E27FC236}">
                <a16:creationId xmlns:a16="http://schemas.microsoft.com/office/drawing/2014/main" xmlns="" id="{364CEE2C-C3D3-438C-8A5E-293DB83F6F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ço Reservado para Anotações 2">
            <a:extLst>
              <a:ext uri="{FF2B5EF4-FFF2-40B4-BE49-F238E27FC236}">
                <a16:creationId xmlns:a16="http://schemas.microsoft.com/office/drawing/2014/main" xmlns="" id="{89955166-E356-401D-B76F-DA8508D1AE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7412" name="Espaço Reservado para Número de Slide 3">
            <a:extLst>
              <a:ext uri="{FF2B5EF4-FFF2-40B4-BE49-F238E27FC236}">
                <a16:creationId xmlns:a16="http://schemas.microsoft.com/office/drawing/2014/main" xmlns="" id="{EE637561-2850-48F1-84BC-E4C8CD00BC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88912F-45C3-4E65-AAE7-80E37BE95E66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937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>
            <a:extLst>
              <a:ext uri="{FF2B5EF4-FFF2-40B4-BE49-F238E27FC236}">
                <a16:creationId xmlns:a16="http://schemas.microsoft.com/office/drawing/2014/main" xmlns="" id="{D8079BA9-503B-4965-8E0D-A59E8F70BA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ço Reservado para Anotações 2">
            <a:extLst>
              <a:ext uri="{FF2B5EF4-FFF2-40B4-BE49-F238E27FC236}">
                <a16:creationId xmlns:a16="http://schemas.microsoft.com/office/drawing/2014/main" xmlns="" id="{BC59C8CB-7ED1-43D4-A5EF-B2CEBA3C3C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8436" name="Espaço Reservado para Número de Slide 3">
            <a:extLst>
              <a:ext uri="{FF2B5EF4-FFF2-40B4-BE49-F238E27FC236}">
                <a16:creationId xmlns:a16="http://schemas.microsoft.com/office/drawing/2014/main" xmlns="" id="{CBBB419B-DD43-4593-83EC-1202577FFA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E9CC42-13EA-40B5-9A55-8DD7BD41217F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875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>
            <a:extLst>
              <a:ext uri="{FF2B5EF4-FFF2-40B4-BE49-F238E27FC236}">
                <a16:creationId xmlns:a16="http://schemas.microsoft.com/office/drawing/2014/main" xmlns="" id="{4D462A98-0BFF-4C82-B8A7-08D51607BF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Espaço Reservado para Anotações 2">
            <a:extLst>
              <a:ext uri="{FF2B5EF4-FFF2-40B4-BE49-F238E27FC236}">
                <a16:creationId xmlns:a16="http://schemas.microsoft.com/office/drawing/2014/main" xmlns="" id="{C849609B-4335-48C2-AE48-E59FCF13AE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9460" name="Espaço Reservado para Número de Slide 3">
            <a:extLst>
              <a:ext uri="{FF2B5EF4-FFF2-40B4-BE49-F238E27FC236}">
                <a16:creationId xmlns:a16="http://schemas.microsoft.com/office/drawing/2014/main" xmlns="" id="{223ED082-1991-4438-BFC7-8D70981F8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C616DB-6C03-4AFB-BFEC-71BBB2DF4EC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986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>
            <a:extLst>
              <a:ext uri="{FF2B5EF4-FFF2-40B4-BE49-F238E27FC236}">
                <a16:creationId xmlns:a16="http://schemas.microsoft.com/office/drawing/2014/main" xmlns="" id="{8D5F08FC-A4A8-473D-BB82-929C5A0B53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ço Reservado para Anotações 2">
            <a:extLst>
              <a:ext uri="{FF2B5EF4-FFF2-40B4-BE49-F238E27FC236}">
                <a16:creationId xmlns:a16="http://schemas.microsoft.com/office/drawing/2014/main" xmlns="" id="{6A066D67-314F-4F4F-BBE1-C481A5534E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1508" name="Espaço Reservado para Número de Slide 3">
            <a:extLst>
              <a:ext uri="{FF2B5EF4-FFF2-40B4-BE49-F238E27FC236}">
                <a16:creationId xmlns:a16="http://schemas.microsoft.com/office/drawing/2014/main" xmlns="" id="{003D0535-EA87-4F51-9D1A-6751D58664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BA61E5-FFB2-4DE4-A9E3-9C8807966C0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933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0638"/>
            <a:ext cx="34988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0638"/>
            <a:ext cx="5624512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817813"/>
            <a:ext cx="7669212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2819400"/>
            <a:ext cx="14605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5089525"/>
            <a:ext cx="9097962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3"/>
          <p:cNvSpPr/>
          <p:nvPr userDrawn="1"/>
        </p:nvSpPr>
        <p:spPr>
          <a:xfrm>
            <a:off x="8755063" y="2470150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>
              <a:solidFill>
                <a:srgbClr val="F47F28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pt-BR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>
            <a:normAutofit/>
          </a:bodyPr>
          <a:lstStyle>
            <a:lvl1pPr marL="0" indent="0" eaLnBrk="1" latinLnBrk="0" hangingPunct="1">
              <a:defRPr kumimoji="0" lang="pt-BR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D7CE57B-51E3-4CB3-886E-225DB35A5C6E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3B34BE9-77CC-41C9-92AF-880CF42E18A4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920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ídia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 userDrawn="1"/>
        </p:nvSpPr>
        <p:spPr>
          <a:xfrm>
            <a:off x="595313" y="4800600"/>
            <a:ext cx="4873625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pt-BR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 rtlCol="0">
            <a:normAutofit/>
          </a:bodyPr>
          <a:lstStyle>
            <a:lvl1pPr eaLnBrk="1" latinLnBrk="0" hangingPunct="1">
              <a:buNone/>
              <a:defRPr kumimoji="0" lang="pt-BR"/>
            </a:lvl1pPr>
          </a:lstStyle>
          <a:p>
            <a:pPr lvl="0"/>
            <a:r>
              <a:rPr lang="pt-BR" noProof="0"/>
              <a:t>Clique no ícone para adicionar mídia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pt-BR"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AB9CF9B-7055-47D7-A9A1-420CD7084215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49D60BF-D4A9-44DE-B3B4-B1C6BF65DD27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10759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 userDrawn="1"/>
        </p:nvSpPr>
        <p:spPr>
          <a:xfrm>
            <a:off x="1792288" y="4800600"/>
            <a:ext cx="5500687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pt-BR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pt-BR" sz="3200"/>
            </a:lvl1pPr>
            <a:lvl2pPr marL="457200" indent="0" eaLnBrk="1" latinLnBrk="0" hangingPunct="1">
              <a:buNone/>
              <a:defRPr kumimoji="0" lang="pt-BR" sz="2800"/>
            </a:lvl2pPr>
            <a:lvl3pPr marL="914400" indent="0" eaLnBrk="1" latinLnBrk="0" hangingPunct="1">
              <a:buNone/>
              <a:defRPr kumimoji="0" lang="pt-BR" sz="2400"/>
            </a:lvl3pPr>
            <a:lvl4pPr marL="1371600" indent="0" eaLnBrk="1" latinLnBrk="0" hangingPunct="1">
              <a:buNone/>
              <a:defRPr kumimoji="0" lang="pt-BR" sz="2000"/>
            </a:lvl4pPr>
            <a:lvl5pPr marL="1828800" indent="0" eaLnBrk="1" latinLnBrk="0" hangingPunct="1">
              <a:buNone/>
              <a:defRPr kumimoji="0" lang="pt-BR" sz="2000"/>
            </a:lvl5pPr>
            <a:lvl6pPr marL="2286000" indent="0" eaLnBrk="1" latinLnBrk="0" hangingPunct="1">
              <a:buNone/>
              <a:defRPr kumimoji="0" lang="pt-BR" sz="2000"/>
            </a:lvl6pPr>
            <a:lvl7pPr marL="2743200" indent="0" eaLnBrk="1" latinLnBrk="0" hangingPunct="1">
              <a:buNone/>
              <a:defRPr kumimoji="0" lang="pt-BR" sz="2000"/>
            </a:lvl7pPr>
            <a:lvl8pPr marL="3200400" indent="0" eaLnBrk="1" latinLnBrk="0" hangingPunct="1">
              <a:buNone/>
              <a:defRPr kumimoji="0" lang="pt-BR" sz="2000"/>
            </a:lvl8pPr>
            <a:lvl9pPr marL="3657600" indent="0" eaLnBrk="1" latinLnBrk="0" hangingPunct="1">
              <a:buNone/>
              <a:defRPr kumimoji="0" lang="pt-BR" sz="2000"/>
            </a:lvl9pPr>
          </a:lstStyle>
          <a:p>
            <a:pPr lvl="0"/>
            <a:r>
              <a:rPr lang="pt-BR" noProof="0"/>
              <a:t>Clique no ícone para adicionar uma imagem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 eaLnBrk="1" latinLnBrk="0" hangingPunct="1">
              <a:buNone/>
              <a:defRPr kumimoji="0" lang="pt-BR" sz="1400"/>
            </a:lvl1pPr>
            <a:lvl2pPr marL="457200" indent="0" eaLnBrk="1" latinLnBrk="0" hangingPunct="1">
              <a:buNone/>
              <a:defRPr kumimoji="0" lang="pt-BR" sz="1200"/>
            </a:lvl2pPr>
            <a:lvl3pPr marL="914400" indent="0" eaLnBrk="1" latinLnBrk="0" hangingPunct="1">
              <a:buNone/>
              <a:defRPr kumimoji="0" lang="pt-BR" sz="1000"/>
            </a:lvl3pPr>
            <a:lvl4pPr marL="1371600" indent="0" eaLnBrk="1" latinLnBrk="0" hangingPunct="1">
              <a:buNone/>
              <a:defRPr kumimoji="0" lang="pt-BR" sz="900"/>
            </a:lvl4pPr>
            <a:lvl5pPr marL="1828800" indent="0" eaLnBrk="1" latinLnBrk="0" hangingPunct="1">
              <a:buNone/>
              <a:defRPr kumimoji="0" lang="pt-BR" sz="900"/>
            </a:lvl5pPr>
            <a:lvl6pPr marL="2286000" indent="0" eaLnBrk="1" latinLnBrk="0" hangingPunct="1">
              <a:buNone/>
              <a:defRPr kumimoji="0" lang="pt-BR" sz="900"/>
            </a:lvl6pPr>
            <a:lvl7pPr marL="2743200" indent="0" eaLnBrk="1" latinLnBrk="0" hangingPunct="1">
              <a:buNone/>
              <a:defRPr kumimoji="0" lang="pt-BR" sz="900"/>
            </a:lvl7pPr>
            <a:lvl8pPr marL="3200400" indent="0" eaLnBrk="1" latinLnBrk="0" hangingPunct="1">
              <a:buNone/>
              <a:defRPr kumimoji="0" lang="pt-BR" sz="900"/>
            </a:lvl8pPr>
            <a:lvl9pPr marL="3657600" indent="0" eaLnBrk="1" latinLnBrk="0" hangingPunct="1">
              <a:buNone/>
              <a:defRPr kumimoji="0" lang="pt-BR"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744A12C-C154-4256-8019-BA6C3A7B197A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F20F5BD-DCAD-4CA1-B449-7283DC925BE6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804595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Texto Vertica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pt-BR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8E348-378B-4304-8185-67BF93273BE4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EDEB-E89B-474D-A328-2FFD98650020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072209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5126AA18-8BF8-460C-A540-AFFBD8F214E1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8D747DD6-0FC6-4D5D-83EC-F4DEB77EE160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380021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2E9B4-872A-48DA-A243-8E0B0012ADF8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5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93994-3277-471E-9B44-E97AC5B19A6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4825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AFA43-2CE3-4A25-84D7-63DC7C59DFC5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6EF46-C2F2-4A4F-8098-4F4F69C4582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130351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      </a:t>
            </a:r>
          </a:p>
        </p:txBody>
      </p:sp>
      <p:sp>
        <p:nvSpPr>
          <p:cNvPr id="5" name="Rectangle 7"/>
          <p:cNvSpPr/>
          <p:nvPr userDrawn="1"/>
        </p:nvSpPr>
        <p:spPr>
          <a:xfrm>
            <a:off x="8686800" y="5265738"/>
            <a:ext cx="457200" cy="968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6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38A2C-7716-4B8D-B4EC-14863F6ECCDC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2067A-407B-4606-9663-D4003699641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1215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3CF46-F590-45BE-98A7-884E902EEA71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45516-89DC-4AB6-8A22-301E69CA499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962000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E67AB-4939-439A-9510-84676C6BC0E8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8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3A9A1-1625-44A6-B60B-5E297B1D5E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891226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6BA02-6D1E-4AE6-A905-3F78E6EEFFCE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4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D1474-B050-48B2-B0A3-BE9DE6F3CE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181913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      </a:t>
            </a:r>
          </a:p>
        </p:txBody>
      </p:sp>
      <p:sp>
        <p:nvSpPr>
          <p:cNvPr id="5" name="Rectangle 7"/>
          <p:cNvSpPr/>
          <p:nvPr userDrawn="1"/>
        </p:nvSpPr>
        <p:spPr>
          <a:xfrm>
            <a:off x="8686800" y="5265738"/>
            <a:ext cx="457200" cy="968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6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>
            <a:normAutofit/>
          </a:bodyPr>
          <a:lstStyle>
            <a:lvl1pPr algn="l" eaLnBrk="1" latinLnBrk="0" hangingPunct="1">
              <a:defRPr kumimoji="0" lang="pt-BR" sz="3000" b="1" cap="all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 eaLnBrk="1" latinLnBrk="0" hangingPunct="1">
              <a:buNone/>
              <a:defRPr kumimoji="0" lang="pt-BR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pt-B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pt-B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5D709433-95FE-4C0F-B90A-EDD8E94751C9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99230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8D218-B5A1-448A-8899-C8E1B1AF1792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3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13124-DA78-40A6-9F80-762CFFBD60B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94606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54C97-7075-4321-9B2E-4CAD2E001B2D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FBACF-F6FB-4ABA-80A3-B8F6E7D8DB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896295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com Único Canto Aparado e Arredondado 13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Triângulo retângulo 14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Forma livre 15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orma livre 16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9" name="Rectangle 7"/>
          <p:cNvSpPr/>
          <p:nvPr userDrawn="1"/>
        </p:nvSpPr>
        <p:spPr>
          <a:xfrm>
            <a:off x="1792288" y="4800600"/>
            <a:ext cx="5500687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10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5617F-76CB-4657-A7DE-7A7D3F50F532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11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D7638-F06A-4CFF-89B9-BC5761E8158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76096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C0432-40F0-4E73-95FC-F162F233E4FE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BC48A-99F5-4602-A264-EE9FB87D2E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899208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ACDFB-CFDC-4DB7-9577-943A18679FD9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190B3-2EC0-4055-B2EF-EDF28D8A13B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145092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5AF43-F2F2-45AE-94A4-6CA6CAC809D9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AC30D-56DE-41F6-B436-702B9448AA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707248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>
            <a:normAutofit/>
          </a:bodyPr>
          <a:lstStyle>
            <a:lvl1pPr algn="l" eaLnBrk="1" latinLnBrk="0" hangingPunct="1">
              <a:defRPr kumimoji="0" lang="pt-BR"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515FE3F1-88E5-4E8C-86A0-522FDB50A788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D7B61870-148D-4723-8310-6E145C3366FE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066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: Ênfas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C9BDB665-2DE1-4A5D-A2D9-8CAE34D588FA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ECDDBA6E-2DD4-4C7E-8519-1225FFA1DF8E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344631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lang="pt-BR" sz="280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2"/>
            <a:ext cx="4038600" cy="3971455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pt-BR" sz="1800"/>
            </a:lvl6pPr>
            <a:lvl7pPr eaLnBrk="1" latinLnBrk="0" hangingPunct="1">
              <a:defRPr kumimoji="0" lang="pt-BR" sz="1800"/>
            </a:lvl7pPr>
            <a:lvl8pPr eaLnBrk="1" latinLnBrk="0" hangingPunct="1">
              <a:defRPr kumimoji="0" lang="pt-BR" sz="1800"/>
            </a:lvl8pPr>
            <a:lvl9pPr eaLnBrk="1" latinLnBrk="0" hangingPunct="1">
              <a:defRPr kumimoji="0" lang="pt-BR"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3971454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pt-BR" sz="1800"/>
            </a:lvl6pPr>
            <a:lvl7pPr eaLnBrk="1" latinLnBrk="0" hangingPunct="1">
              <a:defRPr kumimoji="0" lang="pt-BR" sz="1800"/>
            </a:lvl7pPr>
            <a:lvl8pPr eaLnBrk="1" latinLnBrk="0" hangingPunct="1">
              <a:defRPr kumimoji="0" lang="pt-BR" sz="1800"/>
            </a:lvl8pPr>
            <a:lvl9pPr eaLnBrk="1" latinLnBrk="0" hangingPunct="1">
              <a:defRPr kumimoji="0" lang="pt-BR"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EFB65-E108-4E91-8066-AC37075453BC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99101-44A8-4C34-B9B9-734B889DC235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752281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2444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 eaLnBrk="1" latinLnBrk="0" hangingPunct="1">
              <a:defRPr kumimoji="0" lang="pt-BR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C6F679A-FA8E-43B1-AE8D-EDF86E830DB4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44A3A06-B7EA-4DD7-A1B8-F0D268BE2CDB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4444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ente Título: Ênfas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pt-BR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pt-BR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pt-BR" sz="2000" b="1"/>
            </a:lvl2pPr>
            <a:lvl3pPr marL="914400" indent="0" eaLnBrk="1" latinLnBrk="0" hangingPunct="1">
              <a:buNone/>
              <a:defRPr kumimoji="0" lang="pt-BR" sz="1800" b="1"/>
            </a:lvl3pPr>
            <a:lvl4pPr marL="1371600" indent="0" eaLnBrk="1" latinLnBrk="0" hangingPunct="1">
              <a:buNone/>
              <a:defRPr kumimoji="0" lang="pt-BR" sz="1600" b="1"/>
            </a:lvl4pPr>
            <a:lvl5pPr marL="1828800" indent="0" eaLnBrk="1" latinLnBrk="0" hangingPunct="1">
              <a:buNone/>
              <a:defRPr kumimoji="0" lang="pt-BR" sz="1600" b="1"/>
            </a:lvl5pPr>
            <a:lvl6pPr marL="2286000" indent="0" eaLnBrk="1" latinLnBrk="0" hangingPunct="1">
              <a:buNone/>
              <a:defRPr kumimoji="0" lang="pt-BR" sz="1600" b="1"/>
            </a:lvl6pPr>
            <a:lvl7pPr marL="2743200" indent="0" eaLnBrk="1" latinLnBrk="0" hangingPunct="1">
              <a:buNone/>
              <a:defRPr kumimoji="0" lang="pt-BR" sz="1600" b="1"/>
            </a:lvl7pPr>
            <a:lvl8pPr marL="3200400" indent="0" eaLnBrk="1" latinLnBrk="0" hangingPunct="1">
              <a:buNone/>
              <a:defRPr kumimoji="0" lang="pt-BR" sz="1600" b="1"/>
            </a:lvl8pPr>
            <a:lvl9pPr marL="3657600" indent="0" eaLnBrk="1" latinLnBrk="0" hangingPunct="1">
              <a:buNone/>
              <a:defRPr kumimoji="0" lang="pt-BR"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BC7F9-349E-4FF5-9199-0DEA8FA9126A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89845-53E7-488F-B50C-26683077D44C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12490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com Texto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kumimoji="0" lang="pt-BR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pt-BR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7B7410B-9868-4490-B6C7-7B3B42347827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3A98FE-DE24-4D92-8560-17F878C74D14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0051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 eaLnBrk="1" latinLnBrk="0" hangingPunct="1">
              <a:defRPr kumimoji="0" lang="pt-BR" sz="2000" b="1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609600"/>
            <a:ext cx="5111750" cy="5334000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bg1"/>
                </a:solidFill>
              </a:defRPr>
            </a:lvl1pPr>
            <a:lvl2pPr eaLnBrk="1" latinLnBrk="0" hangingPunct="1">
              <a:defRPr kumimoji="0" lang="pt-BR" sz="2800">
                <a:solidFill>
                  <a:schemeClr val="bg1"/>
                </a:solidFill>
              </a:defRPr>
            </a:lvl2pPr>
            <a:lvl3pPr eaLnBrk="1" latinLnBrk="0" hangingPunct="1">
              <a:defRPr kumimoji="0" lang="pt-BR" sz="2400">
                <a:solidFill>
                  <a:schemeClr val="bg1"/>
                </a:solidFill>
              </a:defRPr>
            </a:lvl3pPr>
            <a:lvl4pPr eaLnBrk="1" latinLnBrk="0" hangingPunct="1">
              <a:defRPr kumimoji="0" lang="pt-BR" sz="2000">
                <a:solidFill>
                  <a:schemeClr val="bg1"/>
                </a:solidFill>
              </a:defRPr>
            </a:lvl4pPr>
            <a:lvl5pPr eaLnBrk="1" latinLnBrk="0" hangingPunct="1">
              <a:defRPr kumimoji="0" lang="pt-BR" sz="2000">
                <a:solidFill>
                  <a:schemeClr val="bg1"/>
                </a:solidFill>
              </a:defRPr>
            </a:lvl5pPr>
            <a:lvl6pPr eaLnBrk="1" latinLnBrk="0" hangingPunct="1">
              <a:defRPr kumimoji="0" lang="pt-BR" sz="2000"/>
            </a:lvl6pPr>
            <a:lvl7pPr eaLnBrk="1" latinLnBrk="0" hangingPunct="1">
              <a:defRPr kumimoji="0" lang="pt-BR" sz="2000"/>
            </a:lvl7pPr>
            <a:lvl8pPr eaLnBrk="1" latinLnBrk="0" hangingPunct="1">
              <a:defRPr kumimoji="0" lang="pt-BR" sz="2000"/>
            </a:lvl8pPr>
            <a:lvl9pPr eaLnBrk="1" latinLnBrk="0" hangingPunct="1">
              <a:defRPr kumimoji="0" lang="pt-BR"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1"/>
            <a:ext cx="3008313" cy="3822699"/>
          </a:xfrm>
        </p:spPr>
        <p:txBody>
          <a:bodyPr/>
          <a:lstStyle>
            <a:lvl1pPr marL="0" indent="0" eaLnBrk="1" latinLnBrk="0" hangingPunct="1">
              <a:buNone/>
              <a:defRPr kumimoji="0" lang="pt-BR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pt-BR" sz="1200"/>
            </a:lvl2pPr>
            <a:lvl3pPr marL="914400" indent="0" eaLnBrk="1" latinLnBrk="0" hangingPunct="1">
              <a:buNone/>
              <a:defRPr kumimoji="0" lang="pt-BR" sz="1000"/>
            </a:lvl3pPr>
            <a:lvl4pPr marL="1371600" indent="0" eaLnBrk="1" latinLnBrk="0" hangingPunct="1">
              <a:buNone/>
              <a:defRPr kumimoji="0" lang="pt-BR" sz="900"/>
            </a:lvl4pPr>
            <a:lvl5pPr marL="1828800" indent="0" eaLnBrk="1" latinLnBrk="0" hangingPunct="1">
              <a:buNone/>
              <a:defRPr kumimoji="0" lang="pt-BR" sz="900"/>
            </a:lvl5pPr>
            <a:lvl6pPr marL="2286000" indent="0" eaLnBrk="1" latinLnBrk="0" hangingPunct="1">
              <a:buNone/>
              <a:defRPr kumimoji="0" lang="pt-BR" sz="900"/>
            </a:lvl6pPr>
            <a:lvl7pPr marL="2743200" indent="0" eaLnBrk="1" latinLnBrk="0" hangingPunct="1">
              <a:buNone/>
              <a:defRPr kumimoji="0" lang="pt-BR" sz="900"/>
            </a:lvl7pPr>
            <a:lvl8pPr marL="3200400" indent="0" eaLnBrk="1" latinLnBrk="0" hangingPunct="1">
              <a:buNone/>
              <a:defRPr kumimoji="0" lang="pt-BR" sz="900"/>
            </a:lvl8pPr>
            <a:lvl9pPr marL="3657600" indent="0" eaLnBrk="1" latinLnBrk="0" hangingPunct="1">
              <a:buNone/>
              <a:defRPr kumimoji="0" lang="pt-BR"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668FC4C-B524-402C-831D-5E652AC01519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E52D5C1-2C75-4DCE-921B-7351B99E775D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058859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  <a:endParaRPr lang="en-US" alt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7E2316-17E7-4A79-AFBB-15D1BACAA956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DD031B-DB9E-4BD2-BD44-3D1B75591D39}" type="slidenum">
              <a:rPr/>
              <a:pPr>
                <a:defRPr/>
              </a:pPr>
              <a:t>‹nº›</a:t>
            </a:fld>
            <a:endParaRPr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7" r:id="rId1"/>
    <p:sldLayoutId id="2147484818" r:id="rId2"/>
    <p:sldLayoutId id="2147484819" r:id="rId3"/>
    <p:sldLayoutId id="2147484820" r:id="rId4"/>
    <p:sldLayoutId id="2147484821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  <p:sldLayoutId id="2147484828" r:id="rId12"/>
    <p:sldLayoutId id="2147484829" r:id="rId13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pt-BR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pt-BR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pt-BR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pt-BR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pt-BR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pt-BR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pt-BR"/>
      </a:defPPr>
      <a:lvl1pPr marL="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052" name="Espaço Reservado para Título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  <a:endParaRPr lang="en-US" altLang="pt-BR"/>
          </a:p>
        </p:txBody>
      </p:sp>
      <p:sp>
        <p:nvSpPr>
          <p:cNvPr id="2053" name="Espaço Reservado para Texto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1503B5-9717-4632-AC1E-01D2198A1264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50CE25-05CB-4594-9028-8CB83A2B7AF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grpSp>
        <p:nvGrpSpPr>
          <p:cNvPr id="2057" name="Grupo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orma liv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sp>
          <p:nvSpPr>
            <p:cNvPr id="13" name="Forma liv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22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1" r:id="rId1"/>
    <p:sldLayoutId id="2147484832" r:id="rId2"/>
    <p:sldLayoutId id="2147484833" r:id="rId3"/>
    <p:sldLayoutId id="2147484834" r:id="rId4"/>
    <p:sldLayoutId id="2147484835" r:id="rId5"/>
    <p:sldLayoutId id="2147484836" r:id="rId6"/>
    <p:sldLayoutId id="2147484837" r:id="rId7"/>
    <p:sldLayoutId id="2147484838" r:id="rId8"/>
    <p:sldLayoutId id="2147484839" r:id="rId9"/>
    <p:sldLayoutId id="2147484840" r:id="rId10"/>
    <p:sldLayoutId id="2147484841" r:id="rId11"/>
    <p:sldLayoutId id="2147484842" r:id="rId12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jpeg"/><Relationship Id="rId4" Type="http://schemas.openxmlformats.org/officeDocument/2006/relationships/image" Target="../media/image8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hyperlink" Target="http://img256.imageshack.us/img256/8485/att00230ki7.gif" TargetMode="External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hyperlink" Target="http://img256.imageshack.us/img256/8485/att00230ki7.gif" TargetMode="Externa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97288" y="1052513"/>
            <a:ext cx="5338762" cy="14160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altLang="pt-BR" sz="1900" dirty="0">
                <a:solidFill>
                  <a:schemeClr val="tx1"/>
                </a:solidFill>
              </a:rPr>
              <a:t> </a:t>
            </a:r>
            <a:r>
              <a:rPr altLang="pt-BR" sz="1900" b="1" dirty="0" err="1">
                <a:solidFill>
                  <a:schemeClr val="tx1"/>
                </a:solidFill>
              </a:rPr>
              <a:t>Profº</a:t>
            </a:r>
            <a:r>
              <a:rPr altLang="pt-BR" sz="1900" b="1" dirty="0">
                <a:solidFill>
                  <a:schemeClr val="tx1"/>
                </a:solidFill>
              </a:rPr>
              <a:t> </a:t>
            </a:r>
            <a:r>
              <a:rPr altLang="pt-BR" sz="1900" b="1" dirty="0" err="1">
                <a:solidFill>
                  <a:schemeClr val="tx1"/>
                </a:solidFill>
              </a:rPr>
              <a:t>Ms</a:t>
            </a:r>
            <a:r>
              <a:rPr altLang="pt-BR" sz="1900" b="1" dirty="0">
                <a:solidFill>
                  <a:schemeClr val="tx1"/>
                </a:solidFill>
              </a:rPr>
              <a:t>. Leonardo E. Ferreira</a:t>
            </a:r>
          </a:p>
          <a:p>
            <a:pPr>
              <a:lnSpc>
                <a:spcPct val="80000"/>
              </a:lnSpc>
            </a:pPr>
            <a:r>
              <a:rPr lang="en-US" altLang="pt-BR" sz="1900" dirty="0" err="1">
                <a:solidFill>
                  <a:schemeClr val="tx1"/>
                </a:solidFill>
              </a:rPr>
              <a:t>Foz</a:t>
            </a:r>
            <a:r>
              <a:rPr lang="en-US" altLang="pt-BR" sz="1900" dirty="0">
                <a:solidFill>
                  <a:schemeClr val="tx1"/>
                </a:solidFill>
              </a:rPr>
              <a:t> do Iguaçu, 08 de </a:t>
            </a:r>
            <a:r>
              <a:rPr lang="en-US" altLang="pt-BR" sz="1900" dirty="0" err="1">
                <a:solidFill>
                  <a:schemeClr val="tx1"/>
                </a:solidFill>
              </a:rPr>
              <a:t>Outubro</a:t>
            </a:r>
            <a:r>
              <a:rPr lang="en-US" altLang="pt-BR" sz="1900">
                <a:solidFill>
                  <a:schemeClr val="tx1"/>
                </a:solidFill>
              </a:rPr>
              <a:t>, </a:t>
            </a:r>
            <a:r>
              <a:rPr lang="en-US" altLang="pt-BR" sz="1900" smtClean="0">
                <a:solidFill>
                  <a:schemeClr val="tx1"/>
                </a:solidFill>
              </a:rPr>
              <a:t>2022.</a:t>
            </a:r>
            <a:endParaRPr altLang="pt-BR" sz="19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0825" y="3695700"/>
            <a:ext cx="7273925" cy="957263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sz="2400" dirty="0">
                <a:solidFill>
                  <a:schemeClr val="accent2"/>
                </a:solidFill>
              </a:rPr>
              <a:t>Anatomia </a:t>
            </a:r>
            <a:r>
              <a:rPr lang="pt-BR" sz="2400" dirty="0">
                <a:solidFill>
                  <a:schemeClr val="accent2"/>
                </a:solidFill>
              </a:rPr>
              <a:t>–</a:t>
            </a:r>
            <a:r>
              <a:rPr sz="2400" dirty="0">
                <a:solidFill>
                  <a:schemeClr val="accent2"/>
                </a:solidFill>
              </a:rPr>
              <a:t> </a:t>
            </a:r>
            <a:r>
              <a:rPr lang="pt-BR" sz="2400" dirty="0">
                <a:solidFill>
                  <a:schemeClr val="accent2"/>
                </a:solidFill>
              </a:rPr>
              <a:t>Sistema Nervoso</a:t>
            </a:r>
            <a:r>
              <a:rPr sz="2400" dirty="0">
                <a:solidFill>
                  <a:schemeClr val="accent2"/>
                </a:solidFill>
              </a:rPr>
              <a:t>.</a:t>
            </a:r>
            <a:r>
              <a:rPr sz="3200" b="0" dirty="0">
                <a:solidFill>
                  <a:srgbClr val="262626"/>
                </a:solidFill>
                <a:latin typeface="Arial" charset="0"/>
                <a:cs typeface="Arial" charset="0"/>
              </a:rPr>
              <a:t/>
            </a:r>
            <a:br>
              <a:rPr sz="3200" b="0" dirty="0">
                <a:solidFill>
                  <a:srgbClr val="262626"/>
                </a:solidFill>
                <a:latin typeface="Arial" charset="0"/>
                <a:cs typeface="Arial" charset="0"/>
              </a:rPr>
            </a:br>
            <a:endParaRPr dirty="0">
              <a:latin typeface="Arial" charset="0"/>
              <a:cs typeface="Arial" charset="0"/>
            </a:endParaRPr>
          </a:p>
        </p:txBody>
      </p:sp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250825" y="4149725"/>
            <a:ext cx="72739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pt-BR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Introdução</a:t>
            </a:r>
            <a:r>
              <a:rPr lang="en-US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pt-BR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ao</a:t>
            </a:r>
            <a:r>
              <a:rPr lang="en-US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 Sistema </a:t>
            </a:r>
            <a:r>
              <a:rPr lang="en-US" altLang="pt-BR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Nervoso</a:t>
            </a:r>
            <a:r>
              <a:rPr lang="en-US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 e </a:t>
            </a:r>
            <a:r>
              <a:rPr lang="en-US" altLang="pt-BR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suas</a:t>
            </a:r>
            <a:r>
              <a:rPr lang="en-US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pt-BR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principais</a:t>
            </a:r>
            <a:r>
              <a:rPr lang="en-US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pt-BR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características</a:t>
            </a:r>
            <a:r>
              <a:rPr lang="en-US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endParaRPr lang="pt-BR" altLang="pt-BR" sz="2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2" descr="https://paginamundodaciencia.files.wordpress.com/2013/10/logo_cfbio11.jpg">
            <a:extLst>
              <a:ext uri="{FF2B5EF4-FFF2-40B4-BE49-F238E27FC236}">
                <a16:creationId xmlns:a16="http://schemas.microsoft.com/office/drawing/2014/main" xmlns="" id="{E77D3233-D806-4923-BE6F-E032D90D8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652963"/>
            <a:ext cx="1941810" cy="194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3FF2E6-A371-4CAE-92FB-55E8CAF4B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00E92BD-E1B5-471B-B708-B1CEFB11D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Imagem relacionada">
            <a:extLst>
              <a:ext uri="{FF2B5EF4-FFF2-40B4-BE49-F238E27FC236}">
                <a16:creationId xmlns:a16="http://schemas.microsoft.com/office/drawing/2014/main" xmlns="" id="{50FD0B6E-B74D-499D-BAA7-B155BA41C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111" y="0"/>
            <a:ext cx="5174589" cy="676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29515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3D382A8-5372-4D2B-BCEF-F4E12448F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B3FF202-64F4-4959-B2AF-392A4B332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Resultado de imagem para neurotransmissores e funÃ§oes">
            <a:extLst>
              <a:ext uri="{FF2B5EF4-FFF2-40B4-BE49-F238E27FC236}">
                <a16:creationId xmlns:a16="http://schemas.microsoft.com/office/drawing/2014/main" xmlns="" id="{B5A2DB21-1AAE-429A-9716-86D73EDFE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8"/>
          <a:stretch/>
        </p:blipFill>
        <p:spPr bwMode="auto">
          <a:xfrm>
            <a:off x="161764" y="196850"/>
            <a:ext cx="8820472" cy="646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53197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FF7B36C-B7A7-4A1E-B548-6DDF4309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954E114-94C7-4729-A36B-17FA7314E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Imagem relacionada">
            <a:extLst>
              <a:ext uri="{FF2B5EF4-FFF2-40B4-BE49-F238E27FC236}">
                <a16:creationId xmlns:a16="http://schemas.microsoft.com/office/drawing/2014/main" xmlns="" id="{CC1F90A3-22E6-47DE-8CA2-BE0F6717F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4" y="797603"/>
            <a:ext cx="8964812" cy="577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22817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291732-576E-4B8B-BA57-529C8F6FA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A34F60A-187A-4EBA-A4F6-76E816E0E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100" name="Picture 4" descr="Imagem relacionada">
            <a:extLst>
              <a:ext uri="{FF2B5EF4-FFF2-40B4-BE49-F238E27FC236}">
                <a16:creationId xmlns:a16="http://schemas.microsoft.com/office/drawing/2014/main" xmlns="" id="{4FF5538E-FBF4-47CF-B337-5DCDA1198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0"/>
            <a:ext cx="4703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76025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>
            <a:extLst>
              <a:ext uri="{FF2B5EF4-FFF2-40B4-BE49-F238E27FC236}">
                <a16:creationId xmlns:a16="http://schemas.microsoft.com/office/drawing/2014/main" xmlns="" id="{40D0DC17-2BAA-4E62-8CC6-6FD88C699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</a:t>
            </a:r>
            <a:endParaRPr lang="pt-BR" altLang="pt-BR"/>
          </a:p>
        </p:txBody>
      </p:sp>
      <p:sp>
        <p:nvSpPr>
          <p:cNvPr id="7171" name="Espaço Reservado para Conteúdo 2">
            <a:extLst>
              <a:ext uri="{FF2B5EF4-FFF2-40B4-BE49-F238E27FC236}">
                <a16:creationId xmlns:a16="http://schemas.microsoft.com/office/drawing/2014/main" xmlns="" id="{565DC508-300F-422F-9543-263225C08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pt-BR"/>
              <a:t>Tipos de Neurônios</a:t>
            </a:r>
            <a:endParaRPr lang="pt-BR" altLang="pt-BR"/>
          </a:p>
        </p:txBody>
      </p:sp>
      <p:pic>
        <p:nvPicPr>
          <p:cNvPr id="7172" name="Imagem 3">
            <a:extLst>
              <a:ext uri="{FF2B5EF4-FFF2-40B4-BE49-F238E27FC236}">
                <a16:creationId xmlns:a16="http://schemas.microsoft.com/office/drawing/2014/main" xmlns="" id="{46BE8F76-D305-47BD-BB30-8411B7309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3492500"/>
            <a:ext cx="4694237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http://s5.static.brasilescola.com/img/2014/10/tipos-de-neuronio.jpg">
            <a:extLst>
              <a:ext uri="{FF2B5EF4-FFF2-40B4-BE49-F238E27FC236}">
                <a16:creationId xmlns:a16="http://schemas.microsoft.com/office/drawing/2014/main" xmlns="" id="{7E8CBE52-A8D6-4359-AF34-45134C5BC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2565400"/>
            <a:ext cx="439896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80686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BD9BD81-DD94-4D35-B066-AA42DB651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D37B5CF-9DB6-4B15-88DE-2B03AB949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2" name="Picture 2" descr="Resultado de imagem para impulsos nervosos dor">
            <a:extLst>
              <a:ext uri="{FF2B5EF4-FFF2-40B4-BE49-F238E27FC236}">
                <a16:creationId xmlns:a16="http://schemas.microsoft.com/office/drawing/2014/main" xmlns="" id="{01572410-4D30-4770-9B16-E69873CE1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9"/>
          <a:stretch/>
        </p:blipFill>
        <p:spPr bwMode="auto">
          <a:xfrm>
            <a:off x="-36511" y="1062236"/>
            <a:ext cx="9180512" cy="54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9004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33B9EFB5-FE93-4B83-B58C-22E74E37329A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836114EF-F73E-4D8B-9A39-BF3F70008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39AF5D18-6F2C-4624-985A-6DC905E51C0E}"/>
              </a:ext>
            </a:extLst>
          </p:cNvPr>
          <p:cNvSpPr txBox="1"/>
          <p:nvPr/>
        </p:nvSpPr>
        <p:spPr>
          <a:xfrm>
            <a:off x="1" y="1071563"/>
            <a:ext cx="197971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Introdução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Sistema </a:t>
            </a:r>
            <a:r>
              <a:rPr lang="en-US" sz="1600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Nervoso</a:t>
            </a:r>
            <a:r>
              <a:rPr lang="en-US" sz="16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de </a:t>
            </a:r>
            <a:r>
              <a:rPr lang="en-US" sz="1600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Invertebrados</a:t>
            </a:r>
            <a:endParaRPr kumimoji="0" lang="pt-BR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</p:txBody>
      </p:sp>
      <p:pic>
        <p:nvPicPr>
          <p:cNvPr id="8196" name="Picture 4" descr="Resultado de imagem para sistema nervoso de invertebrados">
            <a:extLst>
              <a:ext uri="{FF2B5EF4-FFF2-40B4-BE49-F238E27FC236}">
                <a16:creationId xmlns:a16="http://schemas.microsoft.com/office/drawing/2014/main" xmlns="" id="{FF647078-76AE-47B3-9444-AF7BC0F34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87"/>
          <a:stretch/>
        </p:blipFill>
        <p:spPr bwMode="auto">
          <a:xfrm>
            <a:off x="1979712" y="1350182"/>
            <a:ext cx="7094641" cy="41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98757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E927CC-2DAC-44FB-8E6C-202B59F67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Sistema Nervoso - Definição, divisões, principais funções e órgãos">
            <a:extLst>
              <a:ext uri="{FF2B5EF4-FFF2-40B4-BE49-F238E27FC236}">
                <a16:creationId xmlns:a16="http://schemas.microsoft.com/office/drawing/2014/main" xmlns="" id="{94950D3B-FEDA-49F1-A42E-394976A0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663"/>
            <a:ext cx="9144000" cy="565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75738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33B9EFB5-FE93-4B83-B58C-22E74E37329A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836114EF-F73E-4D8B-9A39-BF3F70008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39AF5D18-6F2C-4624-985A-6DC905E51C0E}"/>
              </a:ext>
            </a:extLst>
          </p:cNvPr>
          <p:cNvSpPr txBox="1"/>
          <p:nvPr/>
        </p:nvSpPr>
        <p:spPr>
          <a:xfrm>
            <a:off x="0" y="1071563"/>
            <a:ext cx="8715375" cy="3694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Introdução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O sistema nervoso é responsável pelo ajustamento do organismo ao ambiente. Sua função é perceber e identificar as condições ambientais externas, bem como as condições reinantes dentro do próprio corpo e elaborar respostas que adaptem a essas condições.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2) Organização do sistema nervoso humano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xmlns="" id="{EE824167-5194-4D9B-865F-2ADFD92305CE}"/>
              </a:ext>
            </a:extLst>
          </p:cNvPr>
          <p:cNvGraphicFramePr>
            <a:graphicFrameLocks noGrp="1"/>
          </p:cNvGraphicFramePr>
          <p:nvPr/>
        </p:nvGraphicFramePr>
        <p:xfrm>
          <a:off x="785813" y="3286125"/>
          <a:ext cx="7572375" cy="338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54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604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604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5249">
                <a:tc rowSpan="6">
                  <a:txBody>
                    <a:bodyPr/>
                    <a:lstStyle/>
                    <a:p>
                      <a:pPr algn="ctr"/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sz="1800" b="0" dirty="0">
                          <a:solidFill>
                            <a:schemeClr val="tx1"/>
                          </a:solidFill>
                        </a:rPr>
                        <a:t>Sistema</a:t>
                      </a:r>
                      <a:r>
                        <a:rPr lang="pt-BR" sz="1800" b="0" baseline="0" dirty="0">
                          <a:solidFill>
                            <a:schemeClr val="tx1"/>
                          </a:solidFill>
                        </a:rPr>
                        <a:t> Nervoso Central</a:t>
                      </a:r>
                    </a:p>
                    <a:p>
                      <a:pPr algn="ctr"/>
                      <a:r>
                        <a:rPr lang="pt-BR" sz="1800" b="0" baseline="0" dirty="0">
                          <a:solidFill>
                            <a:schemeClr val="tx1"/>
                          </a:solidFill>
                        </a:rPr>
                        <a:t>(SNC)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6" marB="45716"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Encéfalo</a:t>
                      </a:r>
                    </a:p>
                  </a:txBody>
                  <a:tcPr marL="91439" marR="91439" marT="45716" marB="45716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Cérebro</a:t>
                      </a:r>
                    </a:p>
                  </a:txBody>
                  <a:tcPr marL="91439" marR="91439" marT="45716" marB="45716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6" marB="4571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524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Cerebelo</a:t>
                      </a:r>
                    </a:p>
                  </a:txBody>
                  <a:tcPr marL="91439" marR="91439" marT="45716" marB="45716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6" marB="4571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524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/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Tronco Encefálico</a:t>
                      </a:r>
                    </a:p>
                  </a:txBody>
                  <a:tcPr marL="91439" marR="91439" marT="45716" marB="45716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Mesencéfalo</a:t>
                      </a:r>
                    </a:p>
                  </a:txBody>
                  <a:tcPr marL="91439" marR="91439" marT="45716" marB="4571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524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Ponte</a:t>
                      </a:r>
                    </a:p>
                  </a:txBody>
                  <a:tcPr marL="91439" marR="91439" marT="45716" marB="4571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524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Bulbo</a:t>
                      </a:r>
                    </a:p>
                  </a:txBody>
                  <a:tcPr marL="91439" marR="91439" marT="45716" marB="4571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524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Medula</a:t>
                      </a:r>
                    </a:p>
                  </a:txBody>
                  <a:tcPr marL="91439" marR="91439" marT="45716" marB="45716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6" marB="45716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6" marB="4571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5726">
                <a:tc>
                  <a:txBody>
                    <a:bodyPr/>
                    <a:lstStyle/>
                    <a:p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6" marB="45716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6" marB="45716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6" marB="45716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6" marB="4571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5249">
                <a:tc rowSpan="3"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tx1"/>
                          </a:solidFill>
                        </a:rPr>
                        <a:t>Sistema Nervoso Periférico</a:t>
                      </a:r>
                    </a:p>
                    <a:p>
                      <a:pPr algn="ctr"/>
                      <a:r>
                        <a:rPr lang="pt-BR" sz="1800" b="0" dirty="0">
                          <a:solidFill>
                            <a:schemeClr val="tx1"/>
                          </a:solidFill>
                        </a:rPr>
                        <a:t>(SNP)</a:t>
                      </a:r>
                    </a:p>
                  </a:txBody>
                  <a:tcPr marL="91439" marR="91439" marT="45716" marB="45716"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Nervos cranianos (12 pares)</a:t>
                      </a:r>
                    </a:p>
                  </a:txBody>
                  <a:tcPr marL="91439" marR="91439" marT="45716" marB="45716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6" marB="4571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524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Nervos raquidianos (31</a:t>
                      </a:r>
                      <a:r>
                        <a:rPr lang="pt-BR" sz="1600" b="0" baseline="0" dirty="0">
                          <a:solidFill>
                            <a:schemeClr val="tx1"/>
                          </a:solidFill>
                        </a:rPr>
                        <a:t> pares)</a:t>
                      </a:r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6" marB="45716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524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Terminações nervosas</a:t>
                      </a:r>
                    </a:p>
                  </a:txBody>
                  <a:tcPr marL="91439" marR="91439" marT="45716" marB="45716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8" name="Chave esquerda 7">
            <a:extLst>
              <a:ext uri="{FF2B5EF4-FFF2-40B4-BE49-F238E27FC236}">
                <a16:creationId xmlns:a16="http://schemas.microsoft.com/office/drawing/2014/main" xmlns="" id="{537D3CCB-B4EB-411B-A1A2-227CD7C51B2B}"/>
              </a:ext>
            </a:extLst>
          </p:cNvPr>
          <p:cNvSpPr/>
          <p:nvPr/>
        </p:nvSpPr>
        <p:spPr>
          <a:xfrm>
            <a:off x="3429000" y="3786188"/>
            <a:ext cx="214313" cy="1500187"/>
          </a:xfrm>
          <a:prstGeom prst="leftBrace">
            <a:avLst>
              <a:gd name="adj1" fmla="val 8333"/>
              <a:gd name="adj2" fmla="val 26821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have esquerda 9">
            <a:extLst>
              <a:ext uri="{FF2B5EF4-FFF2-40B4-BE49-F238E27FC236}">
                <a16:creationId xmlns:a16="http://schemas.microsoft.com/office/drawing/2014/main" xmlns="" id="{6658C70E-C2F6-4294-8AE9-E1CB00A6095C}"/>
              </a:ext>
            </a:extLst>
          </p:cNvPr>
          <p:cNvSpPr/>
          <p:nvPr/>
        </p:nvSpPr>
        <p:spPr>
          <a:xfrm>
            <a:off x="3500438" y="5643563"/>
            <a:ext cx="142875" cy="1071562"/>
          </a:xfrm>
          <a:prstGeom prst="leftBrace">
            <a:avLst>
              <a:gd name="adj1" fmla="val 8333"/>
              <a:gd name="adj2" fmla="val 2424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have esquerda 10">
            <a:extLst>
              <a:ext uri="{FF2B5EF4-FFF2-40B4-BE49-F238E27FC236}">
                <a16:creationId xmlns:a16="http://schemas.microsoft.com/office/drawing/2014/main" xmlns="" id="{C1DCB9A9-51B4-45D6-BBA8-E671374393E9}"/>
              </a:ext>
            </a:extLst>
          </p:cNvPr>
          <p:cNvSpPr/>
          <p:nvPr/>
        </p:nvSpPr>
        <p:spPr>
          <a:xfrm>
            <a:off x="4500563" y="3286125"/>
            <a:ext cx="285750" cy="1285875"/>
          </a:xfrm>
          <a:prstGeom prst="leftBrace">
            <a:avLst>
              <a:gd name="adj1" fmla="val 8333"/>
              <a:gd name="adj2" fmla="val 49657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have esquerda 11">
            <a:extLst>
              <a:ext uri="{FF2B5EF4-FFF2-40B4-BE49-F238E27FC236}">
                <a16:creationId xmlns:a16="http://schemas.microsoft.com/office/drawing/2014/main" xmlns="" id="{F6341771-D9FF-4DD2-AF7B-C8454E33450E}"/>
              </a:ext>
            </a:extLst>
          </p:cNvPr>
          <p:cNvSpPr/>
          <p:nvPr/>
        </p:nvSpPr>
        <p:spPr>
          <a:xfrm>
            <a:off x="6286500" y="3929063"/>
            <a:ext cx="285750" cy="1071562"/>
          </a:xfrm>
          <a:prstGeom prst="leftBrace">
            <a:avLst>
              <a:gd name="adj1" fmla="val 8333"/>
              <a:gd name="adj2" fmla="val 42658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B75665-2E1E-43AF-92ED-2B5285F71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0568494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6AF27B0F-9466-43FD-AFB5-2242047D9D41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B0203CEF-BE5A-43E6-B823-251FBE258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0514748A-9309-4258-B7D3-055FB1BFDF6D}"/>
              </a:ext>
            </a:extLst>
          </p:cNvPr>
          <p:cNvSpPr txBox="1"/>
          <p:nvPr/>
        </p:nvSpPr>
        <p:spPr>
          <a:xfrm>
            <a:off x="0" y="1071563"/>
            <a:ext cx="8929688" cy="3908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	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a) Encéfalo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Possui cerca de 1,4 kg nos adultos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Está localizado na caixa craniana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Dividido em 3 partes: cérebro, cerebelo e tronco encefálico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4101" name="Imagem 13" descr="02_jpge2e82fc2-8ba5-4cf4-96c5-8084d9359543Large.jpg">
            <a:extLst>
              <a:ext uri="{FF2B5EF4-FFF2-40B4-BE49-F238E27FC236}">
                <a16:creationId xmlns:a16="http://schemas.microsoft.com/office/drawing/2014/main" xmlns="" id="{C84C0B0B-5E92-4C09-B487-CECD331AD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3071813"/>
            <a:ext cx="37861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CaixaDeTexto 14">
            <a:extLst>
              <a:ext uri="{FF2B5EF4-FFF2-40B4-BE49-F238E27FC236}">
                <a16:creationId xmlns:a16="http://schemas.microsoft.com/office/drawing/2014/main" xmlns="" id="{C515E1BA-FAAE-4B4B-AE21-774A6FC56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25" y="3000375"/>
            <a:ext cx="157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Encéfalo</a:t>
            </a:r>
          </a:p>
        </p:txBody>
      </p:sp>
      <p:sp>
        <p:nvSpPr>
          <p:cNvPr id="4103" name="CaixaDeTexto 15">
            <a:extLst>
              <a:ext uri="{FF2B5EF4-FFF2-40B4-BE49-F238E27FC236}">
                <a16:creationId xmlns:a16="http://schemas.microsoft.com/office/drawing/2014/main" xmlns="" id="{F7ABB4F1-2AF9-40CD-845A-DD6CFC0EC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063" y="421481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cérebro</a:t>
            </a:r>
          </a:p>
        </p:txBody>
      </p:sp>
      <p:sp>
        <p:nvSpPr>
          <p:cNvPr id="4104" name="CaixaDeTexto 16">
            <a:extLst>
              <a:ext uri="{FF2B5EF4-FFF2-40B4-BE49-F238E27FC236}">
                <a16:creationId xmlns:a16="http://schemas.microsoft.com/office/drawing/2014/main" xmlns="" id="{A0AF1261-C8E4-4197-A6D5-FB2F5B946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938" y="56435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cerebelo</a:t>
            </a:r>
          </a:p>
        </p:txBody>
      </p:sp>
      <p:sp>
        <p:nvSpPr>
          <p:cNvPr id="4105" name="CaixaDeTexto 17">
            <a:extLst>
              <a:ext uri="{FF2B5EF4-FFF2-40B4-BE49-F238E27FC236}">
                <a16:creationId xmlns:a16="http://schemas.microsoft.com/office/drawing/2014/main" xmlns="" id="{2A8E6D3F-FDAD-4673-8355-7DF956F8F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938" y="6286500"/>
            <a:ext cx="1928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Tronco encefálico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xmlns="" id="{8B2AAE1A-CAC2-4CD9-BAAB-23831A4811CD}"/>
              </a:ext>
            </a:extLst>
          </p:cNvPr>
          <p:cNvCxnSpPr/>
          <p:nvPr/>
        </p:nvCxnSpPr>
        <p:spPr>
          <a:xfrm>
            <a:off x="5643563" y="4429125"/>
            <a:ext cx="642937" cy="1588"/>
          </a:xfrm>
          <a:prstGeom prst="line">
            <a:avLst/>
          </a:prstGeom>
          <a:ln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xmlns="" id="{7CF627CB-1C63-4271-B749-EDCE5BC04791}"/>
              </a:ext>
            </a:extLst>
          </p:cNvPr>
          <p:cNvCxnSpPr/>
          <p:nvPr/>
        </p:nvCxnSpPr>
        <p:spPr>
          <a:xfrm>
            <a:off x="5500688" y="5857875"/>
            <a:ext cx="857250" cy="1588"/>
          </a:xfrm>
          <a:prstGeom prst="line">
            <a:avLst/>
          </a:prstGeom>
          <a:ln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xmlns="" id="{69D8A37C-C045-481A-ADB4-A5FDA266454D}"/>
              </a:ext>
            </a:extLst>
          </p:cNvPr>
          <p:cNvCxnSpPr/>
          <p:nvPr/>
        </p:nvCxnSpPr>
        <p:spPr>
          <a:xfrm>
            <a:off x="4714875" y="6286500"/>
            <a:ext cx="1643063" cy="214313"/>
          </a:xfrm>
          <a:prstGeom prst="line">
            <a:avLst/>
          </a:prstGeom>
          <a:ln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E408E07-6BEE-47FD-98CF-7F14E5816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138984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xmlns="" id="{94DE53FD-88D5-4752-B8D3-2042CCBB42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/>
              <a:t>Funções do SN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xmlns="" id="{124FFB8E-4FA1-44E1-A8C4-699AEAE36E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 sz="2800"/>
              <a:t>Coordena atividades orgânicas</a:t>
            </a:r>
          </a:p>
          <a:p>
            <a:pPr eaLnBrk="1" hangingPunct="1"/>
            <a:r>
              <a:rPr lang="pt-BR" altLang="pt-BR" sz="2800"/>
              <a:t>Integra o organismo com o meio ambiente</a:t>
            </a:r>
          </a:p>
          <a:p>
            <a:pPr eaLnBrk="1" hangingPunct="1"/>
            <a:r>
              <a:rPr lang="pt-BR" altLang="pt-BR" sz="2800"/>
              <a:t>Integra sensações e idéias</a:t>
            </a:r>
          </a:p>
          <a:p>
            <a:pPr eaLnBrk="1" hangingPunct="1"/>
            <a:r>
              <a:rPr lang="pt-BR" altLang="pt-BR" sz="2800"/>
              <a:t>Conjuga os fenômenos da consciência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800"/>
              <a:t> O SN adapta o organismo as condições do ambiente, recebe sensações, interpreta e adapta o corpo a estes estímulos.</a:t>
            </a:r>
          </a:p>
        </p:txBody>
      </p:sp>
    </p:spTree>
    <p:extLst>
      <p:ext uri="{BB962C8B-B14F-4D97-AF65-F5344CB8AC3E}">
        <p14:creationId xmlns:p14="http://schemas.microsoft.com/office/powerpoint/2010/main" val="2345760897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1">
            <a:extLst>
              <a:ext uri="{FF2B5EF4-FFF2-40B4-BE49-F238E27FC236}">
                <a16:creationId xmlns:a16="http://schemas.microsoft.com/office/drawing/2014/main" xmlns="" id="{9D5E12DE-FA5A-47FF-8060-70578D3AB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 Central</a:t>
            </a:r>
            <a:endParaRPr lang="pt-BR" altLang="pt-BR"/>
          </a:p>
        </p:txBody>
      </p:sp>
      <p:sp>
        <p:nvSpPr>
          <p:cNvPr id="26627" name="Espaço Reservado para Conteúdo 2">
            <a:extLst>
              <a:ext uri="{FF2B5EF4-FFF2-40B4-BE49-F238E27FC236}">
                <a16:creationId xmlns:a16="http://schemas.microsoft.com/office/drawing/2014/main" xmlns="" id="{88F5496A-A0D6-4141-A581-166726608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pt-BR"/>
              <a:t>Encéfalo</a:t>
            </a:r>
          </a:p>
          <a:p>
            <a:r>
              <a:rPr lang="en-US" altLang="pt-BR"/>
              <a:t>Medula Espinal</a:t>
            </a:r>
            <a:endParaRPr lang="pt-BR" altLang="pt-BR"/>
          </a:p>
        </p:txBody>
      </p:sp>
      <p:pic>
        <p:nvPicPr>
          <p:cNvPr id="26628" name="Imagem 3">
            <a:extLst>
              <a:ext uri="{FF2B5EF4-FFF2-40B4-BE49-F238E27FC236}">
                <a16:creationId xmlns:a16="http://schemas.microsoft.com/office/drawing/2014/main" xmlns="" id="{5E6D8FC5-EAEC-4F25-BFE5-9DF867F58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912938"/>
            <a:ext cx="219075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http://www.auladeanatomia.com/neurologia/snc3.jpg">
            <a:extLst>
              <a:ext uri="{FF2B5EF4-FFF2-40B4-BE49-F238E27FC236}">
                <a16:creationId xmlns:a16="http://schemas.microsoft.com/office/drawing/2014/main" xmlns="" id="{B13DBD0A-A4EB-41EA-B05E-6BA321F7B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284538"/>
            <a:ext cx="570865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36374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727FCA54-2B8B-4A99-B958-D192517BA38F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8103EBDD-B46A-4F9D-813E-E5B5F78CD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85D1CD46-5382-4639-88BF-CBFBAD8D1BEC}"/>
              </a:ext>
            </a:extLst>
          </p:cNvPr>
          <p:cNvSpPr txBox="1"/>
          <p:nvPr/>
        </p:nvSpPr>
        <p:spPr>
          <a:xfrm>
            <a:off x="0" y="1071563"/>
            <a:ext cx="8929688" cy="55705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	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a) Encéfalo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I) Cérebro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Constitui cerca de 90% da massa encefálica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Sua superfície é bastante pregueada (aumento da superfície)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Dividido em dois hemisférios (esquerdo e direito)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Dividido em duas partes: 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Córtex (externo) – substância cinzenta (corpos neuronais)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Região interna – substância branca (dendritos e axônios)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5125" name="Picture 4" descr="http://www.colegiosaofrancisco.com.br/alfa/corpo-humano-sistema-nervoso/imagens/sistema-nervoso-26.jpg">
            <a:extLst>
              <a:ext uri="{FF2B5EF4-FFF2-40B4-BE49-F238E27FC236}">
                <a16:creationId xmlns:a16="http://schemas.microsoft.com/office/drawing/2014/main" xmlns="" id="{36053659-303B-492E-87BB-96C01E543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133850"/>
            <a:ext cx="2928938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93F359C-BFEF-4704-A57E-E94C7CCFA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71790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A14ECDA6-B6CE-4198-9900-49DCE4B6DE53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55F28F57-435A-488B-BA07-E735C6F9C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787632C3-7CED-4E2F-951E-7B5BC04B71FD}"/>
              </a:ext>
            </a:extLst>
          </p:cNvPr>
          <p:cNvSpPr txBox="1"/>
          <p:nvPr/>
        </p:nvSpPr>
        <p:spPr>
          <a:xfrm>
            <a:off x="0" y="1071563"/>
            <a:ext cx="8929688" cy="6524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	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a) Encéfalo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I) Cérebro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Funções: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Sensações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Atos conscientes e voluntários (movimentos)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Pensamento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Memória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Inteligência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Aprendizagem 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Sentidos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Equilíbrio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pt-BR" sz="1800" dirty="0">
                <a:solidFill>
                  <a:prstClr val="black"/>
                </a:solidFill>
                <a:latin typeface="Calibri"/>
                <a:cs typeface="Tahoma" pitchFamily="34" charset="0"/>
              </a:rPr>
              <a:t>Motricidade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6149" name="Imagem 9" descr="cerebro.jpg">
            <a:extLst>
              <a:ext uri="{FF2B5EF4-FFF2-40B4-BE49-F238E27FC236}">
                <a16:creationId xmlns:a16="http://schemas.microsoft.com/office/drawing/2014/main" xmlns="" id="{1CAAF07A-8A51-4B45-A6D7-3735E2C36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286125"/>
            <a:ext cx="4214813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54EC81-59FB-43F8-B86B-2BF6A0EF9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030401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87E048E7-B4A3-49D9-A647-795642774773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F5BEEFD0-83FF-4B6F-81A5-DAC3EE6E0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6AE6BBD4-6F19-40AA-A313-A4FD30ADC9BE}"/>
              </a:ext>
            </a:extLst>
          </p:cNvPr>
          <p:cNvSpPr txBox="1"/>
          <p:nvPr/>
        </p:nvSpPr>
        <p:spPr>
          <a:xfrm>
            <a:off x="0" y="1071563"/>
            <a:ext cx="8929688" cy="3478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I) Cérebro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Tálamo e Hipotálamo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36447946-53AB-49C6-9C52-786B769F5943}"/>
              </a:ext>
            </a:extLst>
          </p:cNvPr>
          <p:cNvCxnSpPr/>
          <p:nvPr/>
        </p:nvCxnSpPr>
        <p:spPr>
          <a:xfrm rot="5400000" flipH="1" flipV="1">
            <a:off x="3714750" y="3929063"/>
            <a:ext cx="1214437" cy="9286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198" name="Imagem 7" descr="cerebro2.jpg">
            <a:extLst>
              <a:ext uri="{FF2B5EF4-FFF2-40B4-BE49-F238E27FC236}">
                <a16:creationId xmlns:a16="http://schemas.microsoft.com/office/drawing/2014/main" xmlns="" id="{FB88E434-2C99-4A34-B641-7A6DBA9A2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2143125"/>
            <a:ext cx="5148262" cy="421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CaixaDeTexto 9">
            <a:extLst>
              <a:ext uri="{FF2B5EF4-FFF2-40B4-BE49-F238E27FC236}">
                <a16:creationId xmlns:a16="http://schemas.microsoft.com/office/drawing/2014/main" xmlns="" id="{EDF49B7C-6131-4190-9426-F738A29EF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38" y="4857750"/>
            <a:ext cx="1357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Tálamo</a:t>
            </a:r>
          </a:p>
        </p:txBody>
      </p:sp>
      <p:sp>
        <p:nvSpPr>
          <p:cNvPr id="8200" name="CaixaDeTexto 10">
            <a:extLst>
              <a:ext uri="{FF2B5EF4-FFF2-40B4-BE49-F238E27FC236}">
                <a16:creationId xmlns:a16="http://schemas.microsoft.com/office/drawing/2014/main" xmlns="" id="{B4A00104-1A49-43FC-8BD5-1E4043CAB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286375"/>
            <a:ext cx="1357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Hipotálamo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xmlns="" id="{9A4DAF9D-BA63-4DC1-8B5A-629A3CA9A6D1}"/>
              </a:ext>
            </a:extLst>
          </p:cNvPr>
          <p:cNvCxnSpPr/>
          <p:nvPr/>
        </p:nvCxnSpPr>
        <p:spPr>
          <a:xfrm flipV="1">
            <a:off x="3714750" y="4071938"/>
            <a:ext cx="1643063" cy="857250"/>
          </a:xfrm>
          <a:prstGeom prst="line">
            <a:avLst/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xmlns="" id="{B35F2DE6-2C9D-44D9-8700-877CC2E99976}"/>
              </a:ext>
            </a:extLst>
          </p:cNvPr>
          <p:cNvCxnSpPr/>
          <p:nvPr/>
        </p:nvCxnSpPr>
        <p:spPr>
          <a:xfrm flipV="1">
            <a:off x="4143375" y="4429125"/>
            <a:ext cx="1000125" cy="857250"/>
          </a:xfrm>
          <a:prstGeom prst="line">
            <a:avLst/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A7B523-B653-480B-A885-0422ED519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43517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C269F596-C1C5-40EB-903F-06F96BC8EDDD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9B90914F-AB22-4CFD-97B1-33FDDF95F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EDBB4657-9978-452D-ADFB-350C8D4D3C91}"/>
              </a:ext>
            </a:extLst>
          </p:cNvPr>
          <p:cNvSpPr txBox="1"/>
          <p:nvPr/>
        </p:nvSpPr>
        <p:spPr>
          <a:xfrm>
            <a:off x="0" y="1071563"/>
            <a:ext cx="8929718" cy="79098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	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a) Encéfalo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I) Cérebro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Tálamo e Hipotálamo (presentes na região inferior do cérebro)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Tálamo</a:t>
            </a:r>
          </a:p>
          <a:p>
            <a:pPr marL="2628900" marR="0" lvl="5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Reorganização dos estímulos nervosos</a:t>
            </a:r>
          </a:p>
          <a:p>
            <a:pPr marL="2628900" marR="0" lvl="5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Percepção sensorial (consciência)</a:t>
            </a:r>
          </a:p>
          <a:p>
            <a:pPr marL="2628900" marR="0" lvl="5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Hipotálamo</a:t>
            </a:r>
          </a:p>
          <a:p>
            <a:pPr marL="2628900" marR="0" lvl="5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Regulador da homeostase corporal</a:t>
            </a:r>
          </a:p>
          <a:p>
            <a:pPr marL="3086100" marR="0" lvl="6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Temperatura</a:t>
            </a:r>
          </a:p>
          <a:p>
            <a:pPr marL="3086100" marR="0" lvl="6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Apetite</a:t>
            </a:r>
          </a:p>
          <a:p>
            <a:pPr marL="3086100" marR="0" lvl="6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Balanço hídrico</a:t>
            </a:r>
          </a:p>
          <a:p>
            <a:pPr marL="3086100" marR="0" lvl="6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Controle da hipófise e outras glândulas</a:t>
            </a:r>
          </a:p>
          <a:p>
            <a:pPr marL="3086100" marR="0" lvl="6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Sono/Vigília</a:t>
            </a:r>
          </a:p>
          <a:p>
            <a:pPr marL="3086100" marR="0" lvl="6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Variação de temperatura</a:t>
            </a:r>
          </a:p>
          <a:p>
            <a:pPr marL="3086100" marR="0" lvl="6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Diurese (urinar).</a:t>
            </a:r>
          </a:p>
          <a:p>
            <a:pPr marL="3086100" marR="0" lvl="6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Sistema nervoso autônomo</a:t>
            </a:r>
          </a:p>
          <a:p>
            <a:pPr marL="3086100" marR="0" lvl="6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Sistema Límbico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C87B560-1520-47FA-B116-07686889F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63518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3257DB-36E2-47F4-991B-F2BF69FE2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Síndrome Alcoólica Fetal">
            <a:extLst>
              <a:ext uri="{FF2B5EF4-FFF2-40B4-BE49-F238E27FC236}">
                <a16:creationId xmlns:a16="http://schemas.microsoft.com/office/drawing/2014/main" xmlns="" id="{039119FC-DE56-4318-A7F1-2AED54BAB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747371"/>
            <a:ext cx="9036496" cy="483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8255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>
            <a:extLst>
              <a:ext uri="{FF2B5EF4-FFF2-40B4-BE49-F238E27FC236}">
                <a16:creationId xmlns:a16="http://schemas.microsoft.com/office/drawing/2014/main" xmlns="" id="{6327C6E3-9259-4E75-BEE6-A10AB637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 Central</a:t>
            </a:r>
            <a:endParaRPr lang="pt-BR" altLang="pt-BR"/>
          </a:p>
        </p:txBody>
      </p:sp>
      <p:sp>
        <p:nvSpPr>
          <p:cNvPr id="35843" name="Espaço Reservado para Conteúdo 2">
            <a:extLst>
              <a:ext uri="{FF2B5EF4-FFF2-40B4-BE49-F238E27FC236}">
                <a16:creationId xmlns:a16="http://schemas.microsoft.com/office/drawing/2014/main" xmlns="" id="{4CC06B0A-3885-413C-8403-E208E773E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pt-BR"/>
              <a:t>Cérebro</a:t>
            </a:r>
            <a:endParaRPr lang="pt-BR" altLang="pt-BR"/>
          </a:p>
        </p:txBody>
      </p:sp>
      <p:pic>
        <p:nvPicPr>
          <p:cNvPr id="35844" name="Picture 2" descr="http://images.slideplayer.com.br/6/1646579/slides/slide_5.jpg">
            <a:extLst>
              <a:ext uri="{FF2B5EF4-FFF2-40B4-BE49-F238E27FC236}">
                <a16:creationId xmlns:a16="http://schemas.microsoft.com/office/drawing/2014/main" xmlns="" id="{028FE928-E7C5-43C1-A7BD-D7047E02A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1924050"/>
            <a:ext cx="6348412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F3AF9A8-259A-4AD4-8E0D-E25A98A17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260350"/>
            <a:ext cx="6191250" cy="48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AC255C2-8048-413C-82CB-D0E27D33A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00" y="2571750"/>
            <a:ext cx="6419850" cy="393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3153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2.bp.blogspot.com/-vO1pTp3BEUA/UWEMm3QU6HI/AAAAAAAAAms/nfsakJJoNEU/s1600/cortex.jpg">
            <a:extLst>
              <a:ext uri="{FF2B5EF4-FFF2-40B4-BE49-F238E27FC236}">
                <a16:creationId xmlns:a16="http://schemas.microsoft.com/office/drawing/2014/main" xmlns="" id="{1775C8FD-4D94-4B62-8C1E-DF8F26227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632848" cy="57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932034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>
            <a:extLst>
              <a:ext uri="{FF2B5EF4-FFF2-40B4-BE49-F238E27FC236}">
                <a16:creationId xmlns:a16="http://schemas.microsoft.com/office/drawing/2014/main" xmlns="" id="{04D3E73F-5BCB-47B6-8BC7-468EF962A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pic>
        <p:nvPicPr>
          <p:cNvPr id="38915" name="Espaço Reservado para Conteúdo 3" descr="5.jpg">
            <a:extLst>
              <a:ext uri="{FF2B5EF4-FFF2-40B4-BE49-F238E27FC236}">
                <a16:creationId xmlns:a16="http://schemas.microsoft.com/office/drawing/2014/main" xmlns="" id="{B5CC8A42-C091-4921-8D76-8DA2D7BDD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0"/>
            <a:ext cx="457255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554485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>
            <a:extLst>
              <a:ext uri="{FF2B5EF4-FFF2-40B4-BE49-F238E27FC236}">
                <a16:creationId xmlns:a16="http://schemas.microsoft.com/office/drawing/2014/main" xmlns="" id="{08D07AEA-1200-4A4F-B75D-6A34BEBC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pic>
        <p:nvPicPr>
          <p:cNvPr id="39939" name="Espaço Reservado para Conteúdo 3" descr="Encefalo_sagital3.jpg">
            <a:extLst>
              <a:ext uri="{FF2B5EF4-FFF2-40B4-BE49-F238E27FC236}">
                <a16:creationId xmlns:a16="http://schemas.microsoft.com/office/drawing/2014/main" xmlns="" id="{5D0DA38A-08C2-4742-8CF7-F36CAE027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538163"/>
            <a:ext cx="7056437" cy="5843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976497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>
            <a:extLst>
              <a:ext uri="{FF2B5EF4-FFF2-40B4-BE49-F238E27FC236}">
                <a16:creationId xmlns:a16="http://schemas.microsoft.com/office/drawing/2014/main" xmlns="" id="{C397D7EB-9B63-46C8-BA3C-B237FA655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</a:t>
            </a:r>
            <a:endParaRPr lang="pt-BR" altLang="pt-BR"/>
          </a:p>
        </p:txBody>
      </p:sp>
      <p:sp>
        <p:nvSpPr>
          <p:cNvPr id="4099" name="Espaço Reservado para Conteúdo 2">
            <a:extLst>
              <a:ext uri="{FF2B5EF4-FFF2-40B4-BE49-F238E27FC236}">
                <a16:creationId xmlns:a16="http://schemas.microsoft.com/office/drawing/2014/main" xmlns="" id="{2D6DDA50-364F-418E-97FA-952D283A1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4100" name="Imagem 3">
            <a:extLst>
              <a:ext uri="{FF2B5EF4-FFF2-40B4-BE49-F238E27FC236}">
                <a16:creationId xmlns:a16="http://schemas.microsoft.com/office/drawing/2014/main" xmlns="" id="{6D429290-1A08-4976-AC46-CA86B42A7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33588"/>
            <a:ext cx="6624637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http://www.infoescola.com/wp-content/uploads/2009/08/esquemaNeuronio.gif">
            <a:extLst>
              <a:ext uri="{FF2B5EF4-FFF2-40B4-BE49-F238E27FC236}">
                <a16:creationId xmlns:a16="http://schemas.microsoft.com/office/drawing/2014/main" xmlns="" id="{4873982A-E1EE-462D-B3B7-82A6C5B38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268663"/>
            <a:ext cx="614045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revistapesquisa.fapesp.br/wp-content/uploads/2013/02/044-045_sinapse_204-1.jpg">
            <a:extLst>
              <a:ext uri="{FF2B5EF4-FFF2-40B4-BE49-F238E27FC236}">
                <a16:creationId xmlns:a16="http://schemas.microsoft.com/office/drawing/2014/main" xmlns="" id="{A557254C-E209-4ED7-8C25-6701037C9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6" y="1174750"/>
            <a:ext cx="8047037" cy="497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831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60437D3F-7821-4E90-BDAE-D81B1EA622F3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5648A8F4-9F10-4A6B-A4FE-100D586A0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04263516-DDB2-4D60-9AFE-E44353958485}"/>
              </a:ext>
            </a:extLst>
          </p:cNvPr>
          <p:cNvSpPr txBox="1"/>
          <p:nvPr/>
        </p:nvSpPr>
        <p:spPr>
          <a:xfrm>
            <a:off x="0" y="1071563"/>
            <a:ext cx="8929688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II) Cerebelo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Responsável pelo equilíbrio do corpo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Tônus e vigor muscular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Orientação espacial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Coordenação dos movimentos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9221" name="Imagem 6" descr="cerebro2.jpg">
            <a:extLst>
              <a:ext uri="{FF2B5EF4-FFF2-40B4-BE49-F238E27FC236}">
                <a16:creationId xmlns:a16="http://schemas.microsoft.com/office/drawing/2014/main" xmlns="" id="{EC997D3D-025D-49B4-B48E-321FF49E4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3071813"/>
            <a:ext cx="4343400" cy="3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CaixaDeTexto 7">
            <a:extLst>
              <a:ext uri="{FF2B5EF4-FFF2-40B4-BE49-F238E27FC236}">
                <a16:creationId xmlns:a16="http://schemas.microsoft.com/office/drawing/2014/main" xmlns="" id="{D083DDC6-9AD6-4D18-AEB6-E893B4D31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5643563"/>
            <a:ext cx="10715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3" name="CaixaDeTexto 10">
            <a:extLst>
              <a:ext uri="{FF2B5EF4-FFF2-40B4-BE49-F238E27FC236}">
                <a16:creationId xmlns:a16="http://schemas.microsoft.com/office/drawing/2014/main" xmlns="" id="{9139C40E-A1A7-4840-B5F3-B6D62C75A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5857875"/>
            <a:ext cx="178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Cerebelo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xmlns="" id="{A1C16A0E-2FB7-4A97-A583-92DDC3662F22}"/>
              </a:ext>
            </a:extLst>
          </p:cNvPr>
          <p:cNvCxnSpPr/>
          <p:nvPr/>
        </p:nvCxnSpPr>
        <p:spPr>
          <a:xfrm>
            <a:off x="5286375" y="5715000"/>
            <a:ext cx="928688" cy="285750"/>
          </a:xfrm>
          <a:prstGeom prst="line">
            <a:avLst/>
          </a:prstGeom>
          <a:ln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12C70F0-7583-4412-BB0E-FCD5DE3B9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2510023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>
            <a:extLst>
              <a:ext uri="{FF2B5EF4-FFF2-40B4-BE49-F238E27FC236}">
                <a16:creationId xmlns:a16="http://schemas.microsoft.com/office/drawing/2014/main" xmlns="" id="{F05B5D47-F474-4ED3-8F2C-9309740F4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088" y="17240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5299" name="Picture 2">
            <a:extLst>
              <a:ext uri="{FF2B5EF4-FFF2-40B4-BE49-F238E27FC236}">
                <a16:creationId xmlns:a16="http://schemas.microsoft.com/office/drawing/2014/main" xmlns="" id="{FBF807D5-DA0B-41A7-91EF-3D75B0AA3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7" t="19110" r="47246" b="53098"/>
          <a:stretch>
            <a:fillRect/>
          </a:stretch>
        </p:blipFill>
        <p:spPr bwMode="auto">
          <a:xfrm>
            <a:off x="685800" y="838200"/>
            <a:ext cx="76200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56136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xmlns="" id="{BB73CD6E-6432-463A-B25C-2D260A25D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550" y="1557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6323" name="Picture 3">
            <a:extLst>
              <a:ext uri="{FF2B5EF4-FFF2-40B4-BE49-F238E27FC236}">
                <a16:creationId xmlns:a16="http://schemas.microsoft.com/office/drawing/2014/main" xmlns="" id="{8C16673C-3BCE-4094-95C1-01812B2D3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t="10965" r="40114" b="44518"/>
          <a:stretch>
            <a:fillRect/>
          </a:stretch>
        </p:blipFill>
        <p:spPr bwMode="auto">
          <a:xfrm>
            <a:off x="1066800" y="990600"/>
            <a:ext cx="6858000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638086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ítulo 1">
            <a:extLst>
              <a:ext uri="{FF2B5EF4-FFF2-40B4-BE49-F238E27FC236}">
                <a16:creationId xmlns:a16="http://schemas.microsoft.com/office/drawing/2014/main" xmlns="" id="{36CBF9D9-5A9A-4726-B975-BBED82743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 Central</a:t>
            </a:r>
            <a:endParaRPr lang="pt-BR" altLang="pt-BR"/>
          </a:p>
        </p:txBody>
      </p:sp>
      <p:sp>
        <p:nvSpPr>
          <p:cNvPr id="53251" name="Espaço Reservado para Conteúdo 2">
            <a:extLst>
              <a:ext uri="{FF2B5EF4-FFF2-40B4-BE49-F238E27FC236}">
                <a16:creationId xmlns:a16="http://schemas.microsoft.com/office/drawing/2014/main" xmlns="" id="{3B20AF5A-7FA3-469D-8991-114E0E59B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pt-BR"/>
              <a:t>Cerebelo</a:t>
            </a:r>
            <a:endParaRPr lang="pt-BR" altLang="pt-BR"/>
          </a:p>
        </p:txBody>
      </p:sp>
      <p:pic>
        <p:nvPicPr>
          <p:cNvPr id="53252" name="Picture 6" descr="http://3.bp.blogspot.com/-pboGrxM33Mo/VZqT1l-Wp7I/AAAAAAAAF8I/3rSqnppvO4M/s400/cerebelo.jpg">
            <a:extLst>
              <a:ext uri="{FF2B5EF4-FFF2-40B4-BE49-F238E27FC236}">
                <a16:creationId xmlns:a16="http://schemas.microsoft.com/office/drawing/2014/main" xmlns="" id="{5172E8D1-2F5A-45F9-8C13-3A5E1774F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/>
          <a:stretch>
            <a:fillRect/>
          </a:stretch>
        </p:blipFill>
        <p:spPr bwMode="auto">
          <a:xfrm>
            <a:off x="5407025" y="4192588"/>
            <a:ext cx="266382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Imagem 5">
            <a:extLst>
              <a:ext uri="{FF2B5EF4-FFF2-40B4-BE49-F238E27FC236}">
                <a16:creationId xmlns:a16="http://schemas.microsoft.com/office/drawing/2014/main" xmlns="" id="{3ABD28E2-15E0-46BB-AAE2-24EB93E1D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048000"/>
            <a:ext cx="40576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8" descr="http://www.obrasileirinho.com.br/wp-content/uploads/2011/09/cerebelo.jpg">
            <a:extLst>
              <a:ext uri="{FF2B5EF4-FFF2-40B4-BE49-F238E27FC236}">
                <a16:creationId xmlns:a16="http://schemas.microsoft.com/office/drawing/2014/main" xmlns="" id="{355E7AAF-5163-4142-B01F-AC5C9F578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47838"/>
            <a:ext cx="43338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292306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D828CC9A-31AF-4B78-B215-C34213413081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72BF790F-7725-43D5-BF3C-0FE95386A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771869FD-C243-46A2-9A64-4B45EDA061D5}"/>
              </a:ext>
            </a:extLst>
          </p:cNvPr>
          <p:cNvSpPr txBox="1"/>
          <p:nvPr/>
        </p:nvSpPr>
        <p:spPr>
          <a:xfrm>
            <a:off x="0" y="1071563"/>
            <a:ext cx="8929688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III) Tronco encefálico 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3 divisões: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Mesencéfalo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Ponte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Bulbo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10245" name="Imagem 6" descr="cerebro2.jpg">
            <a:extLst>
              <a:ext uri="{FF2B5EF4-FFF2-40B4-BE49-F238E27FC236}">
                <a16:creationId xmlns:a16="http://schemas.microsoft.com/office/drawing/2014/main" xmlns="" id="{8E16FDE7-6239-4DCB-845F-C75C8FFB2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3071813"/>
            <a:ext cx="4343400" cy="3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CaixaDeTexto 7">
            <a:extLst>
              <a:ext uri="{FF2B5EF4-FFF2-40B4-BE49-F238E27FC236}">
                <a16:creationId xmlns:a16="http://schemas.microsoft.com/office/drawing/2014/main" xmlns="" id="{65699D46-A889-4480-888D-17EAB8462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5643563"/>
            <a:ext cx="10715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7" name="CaixaDeTexto 10">
            <a:extLst>
              <a:ext uri="{FF2B5EF4-FFF2-40B4-BE49-F238E27FC236}">
                <a16:creationId xmlns:a16="http://schemas.microsoft.com/office/drawing/2014/main" xmlns="" id="{3BFDFCED-E8DE-4775-ACBF-378495EE2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75" y="5643563"/>
            <a:ext cx="1785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Mesencéfalo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xmlns="" id="{0D2A5FF4-460A-49F1-91ED-DF847F349210}"/>
              </a:ext>
            </a:extLst>
          </p:cNvPr>
          <p:cNvCxnSpPr/>
          <p:nvPr/>
        </p:nvCxnSpPr>
        <p:spPr>
          <a:xfrm rot="10800000" flipV="1">
            <a:off x="2857500" y="5143500"/>
            <a:ext cx="1500188" cy="642938"/>
          </a:xfrm>
          <a:prstGeom prst="line">
            <a:avLst/>
          </a:prstGeom>
          <a:ln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249" name="CaixaDeTexto 14">
            <a:extLst>
              <a:ext uri="{FF2B5EF4-FFF2-40B4-BE49-F238E27FC236}">
                <a16:creationId xmlns:a16="http://schemas.microsoft.com/office/drawing/2014/main" xmlns="" id="{531AADB9-4741-4C7B-9FF6-447080EC6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688" y="5929313"/>
            <a:ext cx="1785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Ponte</a:t>
            </a:r>
          </a:p>
        </p:txBody>
      </p:sp>
      <p:sp>
        <p:nvSpPr>
          <p:cNvPr id="10250" name="CaixaDeTexto 15">
            <a:extLst>
              <a:ext uri="{FF2B5EF4-FFF2-40B4-BE49-F238E27FC236}">
                <a16:creationId xmlns:a16="http://schemas.microsoft.com/office/drawing/2014/main" xmlns="" id="{636A2F85-EA0E-42D9-82D2-B94487AB8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6286500"/>
            <a:ext cx="178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Bulbo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F6B1CEBA-CF3B-4952-AE2F-CB5AD0C12158}"/>
              </a:ext>
            </a:extLst>
          </p:cNvPr>
          <p:cNvCxnSpPr/>
          <p:nvPr/>
        </p:nvCxnSpPr>
        <p:spPr>
          <a:xfrm rot="10800000" flipV="1">
            <a:off x="3286125" y="5643563"/>
            <a:ext cx="1000125" cy="428625"/>
          </a:xfrm>
          <a:prstGeom prst="line">
            <a:avLst/>
          </a:prstGeom>
          <a:ln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xmlns="" id="{1DDF52F2-6DD5-47A9-8C25-2CAF7C31D17F}"/>
              </a:ext>
            </a:extLst>
          </p:cNvPr>
          <p:cNvCxnSpPr/>
          <p:nvPr/>
        </p:nvCxnSpPr>
        <p:spPr>
          <a:xfrm rot="10800000" flipV="1">
            <a:off x="3714750" y="6072188"/>
            <a:ext cx="857250" cy="357187"/>
          </a:xfrm>
          <a:prstGeom prst="line">
            <a:avLst/>
          </a:prstGeom>
          <a:ln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8F19871-D9CF-4C2F-B83B-2F24572F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431496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1DB05BF-09E9-443E-89D3-D736E439AC71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CF01927C-3C20-4F13-AEE1-D1AFF7AC2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42EA42C1-C4B2-48EF-ACED-41356C79F823}"/>
              </a:ext>
            </a:extLst>
          </p:cNvPr>
          <p:cNvSpPr txBox="1"/>
          <p:nvPr/>
        </p:nvSpPr>
        <p:spPr>
          <a:xfrm>
            <a:off x="0" y="1071563"/>
            <a:ext cx="8929688" cy="43088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III)  Tronco encefálico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Mesencéfalo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Recepção e coordenação da contração muscular.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Postura corporal.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Os colículos superiores recebem informações visuais e os colículos inferiores fazem parte da via auditiva.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11269" name="Imagem 6" descr="cerebro2.jpg">
            <a:extLst>
              <a:ext uri="{FF2B5EF4-FFF2-40B4-BE49-F238E27FC236}">
                <a16:creationId xmlns:a16="http://schemas.microsoft.com/office/drawing/2014/main" xmlns="" id="{01939509-6707-46EA-8886-694B9CF0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860" y="3429000"/>
            <a:ext cx="4048372" cy="3314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CaixaDeTexto 7">
            <a:extLst>
              <a:ext uri="{FF2B5EF4-FFF2-40B4-BE49-F238E27FC236}">
                <a16:creationId xmlns:a16="http://schemas.microsoft.com/office/drawing/2014/main" xmlns="" id="{1739699B-3BEE-4750-86B4-A21C84EC8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269" y="5799530"/>
            <a:ext cx="10715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71" name="CaixaDeTexto 10">
            <a:extLst>
              <a:ext uri="{FF2B5EF4-FFF2-40B4-BE49-F238E27FC236}">
                <a16:creationId xmlns:a16="http://schemas.microsoft.com/office/drawing/2014/main" xmlns="" id="{AD9B278B-066E-4DCC-89A8-DEA023047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5799530"/>
            <a:ext cx="1664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Mesencéfalo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xmlns="" id="{8B9A9379-082F-47FA-8837-66EE524BCBC6}"/>
              </a:ext>
            </a:extLst>
          </p:cNvPr>
          <p:cNvCxnSpPr>
            <a:cxnSpLocks/>
          </p:cNvCxnSpPr>
          <p:nvPr/>
        </p:nvCxnSpPr>
        <p:spPr>
          <a:xfrm flipH="1">
            <a:off x="3191297" y="5380435"/>
            <a:ext cx="1380703" cy="521648"/>
          </a:xfrm>
          <a:prstGeom prst="line">
            <a:avLst/>
          </a:prstGeom>
          <a:ln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54422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2CF14319-545E-4D39-A4BC-8DA55D7ECDB7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09AD820B-557B-4C12-8C8D-0E69B1851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E70BE1C8-10BF-4525-97F9-C6076EFD1E82}"/>
              </a:ext>
            </a:extLst>
          </p:cNvPr>
          <p:cNvSpPr txBox="1"/>
          <p:nvPr/>
        </p:nvSpPr>
        <p:spPr>
          <a:xfrm>
            <a:off x="0" y="1071563"/>
            <a:ext cx="8929688" cy="45858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III)  Tronco encefálico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Ponte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Manutenção da postura corporal, equilíbrio do corpo e tônus muscular.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pt-BR" sz="1800" dirty="0">
                <a:solidFill>
                  <a:prstClr val="black"/>
                </a:solidFill>
                <a:latin typeface="Calibri"/>
                <a:cs typeface="Tahoma" pitchFamily="34" charset="0"/>
              </a:rPr>
              <a:t>T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ransmissão de impulsos para o cerebelo.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Passagem para as fibras nervosas que ligam o cérebro à medula.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12293" name="Imagem 6" descr="cerebro2.jpg">
            <a:extLst>
              <a:ext uri="{FF2B5EF4-FFF2-40B4-BE49-F238E27FC236}">
                <a16:creationId xmlns:a16="http://schemas.microsoft.com/office/drawing/2014/main" xmlns="" id="{2D6CB9C4-6AAA-462A-B3D8-A8B2A8330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3185368"/>
            <a:ext cx="4343400" cy="3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CaixaDeTexto 7">
            <a:extLst>
              <a:ext uri="{FF2B5EF4-FFF2-40B4-BE49-F238E27FC236}">
                <a16:creationId xmlns:a16="http://schemas.microsoft.com/office/drawing/2014/main" xmlns="" id="{ABFF1AB8-65CB-4C51-B752-2CB1FBFBC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4" y="5773436"/>
            <a:ext cx="10715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5" name="CaixaDeTexto 9">
            <a:extLst>
              <a:ext uri="{FF2B5EF4-FFF2-40B4-BE49-F238E27FC236}">
                <a16:creationId xmlns:a16="http://schemas.microsoft.com/office/drawing/2014/main" xmlns="" id="{12D2211D-C4B3-4492-97BE-6FC77572E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688" y="5929313"/>
            <a:ext cx="1785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Ponte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xmlns="" id="{C3A4F668-1CF6-4C75-B441-2BFE5645DD83}"/>
              </a:ext>
            </a:extLst>
          </p:cNvPr>
          <p:cNvCxnSpPr/>
          <p:nvPr/>
        </p:nvCxnSpPr>
        <p:spPr>
          <a:xfrm rot="10800000" flipV="1">
            <a:off x="3286125" y="5643563"/>
            <a:ext cx="1000125" cy="428625"/>
          </a:xfrm>
          <a:prstGeom prst="line">
            <a:avLst/>
          </a:prstGeom>
          <a:ln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981011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217AE804-1F1C-4546-A1A7-59B12571B5D4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3AB2EDDD-62C0-440B-8C7F-886440748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6BDBADC1-A140-498B-925D-95492A9DED9E}"/>
              </a:ext>
            </a:extLst>
          </p:cNvPr>
          <p:cNvSpPr txBox="1"/>
          <p:nvPr/>
        </p:nvSpPr>
        <p:spPr>
          <a:xfrm>
            <a:off x="0" y="1071563"/>
            <a:ext cx="8929688" cy="51398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III)  Tronco encefálico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Bulbo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pt-BR" sz="1800" dirty="0">
                <a:solidFill>
                  <a:prstClr val="black"/>
                </a:solidFill>
                <a:latin typeface="Calibri"/>
                <a:cs typeface="Tahoma" pitchFamily="34" charset="0"/>
              </a:rPr>
              <a:t>C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ontrole as funções autônomas, chamadas de vida vegetativa: Pressão do sangue, reflexos de salivação, tosse, espirro.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Controle dos batimentos cardíacos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Controle dos movimentos respiratórios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Controle da deglutição (engolir)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13317" name="Imagem 6" descr="cerebro2.jpg">
            <a:extLst>
              <a:ext uri="{FF2B5EF4-FFF2-40B4-BE49-F238E27FC236}">
                <a16:creationId xmlns:a16="http://schemas.microsoft.com/office/drawing/2014/main" xmlns="" id="{02726115-8B4C-4914-A8C1-EC998D1E4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527" y="3573016"/>
            <a:ext cx="3896178" cy="3189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CaixaDeTexto 10">
            <a:extLst>
              <a:ext uri="{FF2B5EF4-FFF2-40B4-BE49-F238E27FC236}">
                <a16:creationId xmlns:a16="http://schemas.microsoft.com/office/drawing/2014/main" xmlns="" id="{A92CE79C-230E-4957-A2E8-5A199946C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862" y="6392981"/>
            <a:ext cx="178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Bulbo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xmlns="" id="{E2D0789C-87D9-42AE-89E9-335F5499A7A4}"/>
              </a:ext>
            </a:extLst>
          </p:cNvPr>
          <p:cNvCxnSpPr/>
          <p:nvPr/>
        </p:nvCxnSpPr>
        <p:spPr>
          <a:xfrm rot="10800000" flipV="1">
            <a:off x="6300192" y="6268106"/>
            <a:ext cx="857250" cy="357187"/>
          </a:xfrm>
          <a:prstGeom prst="line">
            <a:avLst/>
          </a:prstGeom>
          <a:ln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989288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5456CCE1-6099-4257-8065-61FFA8AB8085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118C10AB-49D3-4AFF-9E58-C449F8EA1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571CEF1F-058A-4A72-8BE1-575479197081}"/>
              </a:ext>
            </a:extLst>
          </p:cNvPr>
          <p:cNvSpPr txBox="1"/>
          <p:nvPr/>
        </p:nvSpPr>
        <p:spPr>
          <a:xfrm>
            <a:off x="0" y="1071563"/>
            <a:ext cx="8929688" cy="4862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b)  Medula Espinhal (raque)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Cordão cilíndrico que parte da base do encéfalo e percorre toda a coluna vertebral.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Aloja-se dentro das perfurações das vértebras.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Da medula espinhal partem 31 pares de nervos raquidianos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14341" name="CaixaDeTexto 7">
            <a:extLst>
              <a:ext uri="{FF2B5EF4-FFF2-40B4-BE49-F238E27FC236}">
                <a16:creationId xmlns:a16="http://schemas.microsoft.com/office/drawing/2014/main" xmlns="" id="{C4E92F43-48DF-4235-9D38-8FF1B6A0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5643563"/>
            <a:ext cx="10715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342" name="Imagem 5" descr="medula.jpg">
            <a:extLst>
              <a:ext uri="{FF2B5EF4-FFF2-40B4-BE49-F238E27FC236}">
                <a16:creationId xmlns:a16="http://schemas.microsoft.com/office/drawing/2014/main" xmlns="" id="{C09B14BD-E9B0-4E01-94B7-A5F0DAD46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214688"/>
            <a:ext cx="2786063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Imagem 10" descr="Medula_espinhal.bmp">
            <a:extLst>
              <a:ext uri="{FF2B5EF4-FFF2-40B4-BE49-F238E27FC236}">
                <a16:creationId xmlns:a16="http://schemas.microsoft.com/office/drawing/2014/main" xmlns="" id="{6CB0F622-F5EB-46E8-98ED-CC7017333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3643313"/>
            <a:ext cx="53594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6FD190-2519-4436-AB9D-79913E56D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2833960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D29CF1FE-200D-445D-848F-06FD8E1B73E7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60680543-F972-4D06-AD52-506CC6162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210D9CDA-827B-4B35-B366-DF29CE218C45}"/>
              </a:ext>
            </a:extLst>
          </p:cNvPr>
          <p:cNvSpPr txBox="1"/>
          <p:nvPr/>
        </p:nvSpPr>
        <p:spPr>
          <a:xfrm>
            <a:off x="0" y="1071563"/>
            <a:ext cx="8929688" cy="494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b)  Medula Espinhal (raque)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Funções da medula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Recebe as informações de diversas partes do corpo e as enviam para o encéfalo e vice-versa.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Responsável pelos atos reflexos (reflexo medular).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15365" name="CaixaDeTexto 7">
            <a:extLst>
              <a:ext uri="{FF2B5EF4-FFF2-40B4-BE49-F238E27FC236}">
                <a16:creationId xmlns:a16="http://schemas.microsoft.com/office/drawing/2014/main" xmlns="" id="{37996EDA-B11D-426D-A5CF-FF899B0CD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5643563"/>
            <a:ext cx="10715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m 6" descr="3_jpge1ca64e6-d9b4-41fe-b95f-cdbb429dd42fLarge.jpg">
            <a:extLst>
              <a:ext uri="{FF2B5EF4-FFF2-40B4-BE49-F238E27FC236}">
                <a16:creationId xmlns:a16="http://schemas.microsoft.com/office/drawing/2014/main" xmlns="" id="{C4F5E493-8EDA-454F-B4B6-285D5EBC9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802" y="3571876"/>
            <a:ext cx="3071810" cy="3071810"/>
          </a:xfrm>
          <a:prstGeom prst="round2Diag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ED3D7C1-C02A-4429-AC0A-ED196318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503274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xmlns="" id="{08EE38C7-4EE2-4229-BA08-FB49A28DA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</a:t>
            </a:r>
            <a:endParaRPr lang="pt-BR" altLang="pt-BR"/>
          </a:p>
        </p:txBody>
      </p:sp>
      <p:sp>
        <p:nvSpPr>
          <p:cNvPr id="5123" name="Espaço Reservado para Conteúdo 2">
            <a:extLst>
              <a:ext uri="{FF2B5EF4-FFF2-40B4-BE49-F238E27FC236}">
                <a16:creationId xmlns:a16="http://schemas.microsoft.com/office/drawing/2014/main" xmlns="" id="{3D36880B-9CF2-45E6-92DE-CC4C41F42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pt-BR"/>
              <a:t>Células da </a:t>
            </a:r>
            <a:r>
              <a:rPr lang="en-US" altLang="pt-BR">
                <a:solidFill>
                  <a:srgbClr val="C00000"/>
                </a:solidFill>
              </a:rPr>
              <a:t>Glia</a:t>
            </a:r>
          </a:p>
          <a:p>
            <a:pPr lvl="1"/>
            <a:r>
              <a:rPr lang="en-US" altLang="pt-BR">
                <a:solidFill>
                  <a:srgbClr val="C00000"/>
                </a:solidFill>
              </a:rPr>
              <a:t>Auxiliares</a:t>
            </a:r>
            <a:endParaRPr lang="pt-BR" altLang="pt-BR">
              <a:solidFill>
                <a:srgbClr val="C00000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A2AD93F-B83A-4CC6-8404-AA8E5159A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038" y="0"/>
            <a:ext cx="54102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1182449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B1818CDE-63CF-4DAB-9107-D106CC603E7E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734199E7-20F7-4A71-9586-4437FB0EB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26F47D1C-EB23-4F04-9DF5-C5A85D29644F}"/>
              </a:ext>
            </a:extLst>
          </p:cNvPr>
          <p:cNvSpPr txBox="1"/>
          <p:nvPr/>
        </p:nvSpPr>
        <p:spPr>
          <a:xfrm>
            <a:off x="0" y="1071563"/>
            <a:ext cx="8929688" cy="3678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b)  Medula Espinhal (raque)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Reflexo Medular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16389" name="CaixaDeTexto 7">
            <a:extLst>
              <a:ext uri="{FF2B5EF4-FFF2-40B4-BE49-F238E27FC236}">
                <a16:creationId xmlns:a16="http://schemas.microsoft.com/office/drawing/2014/main" xmlns="" id="{743CBB06-2EFB-43C0-ACE0-F97D22751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5643563"/>
            <a:ext cx="10715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90" name="Imagem 10" descr="reflexo.jpg">
            <a:extLst>
              <a:ext uri="{FF2B5EF4-FFF2-40B4-BE49-F238E27FC236}">
                <a16:creationId xmlns:a16="http://schemas.microsoft.com/office/drawing/2014/main" xmlns="" id="{5BB98B55-2354-4CC5-90DD-CA4EF5E34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543175"/>
            <a:ext cx="8215313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79EBA267-9D1E-41E3-B69B-71CB3A396D74}"/>
              </a:ext>
            </a:extLst>
          </p:cNvPr>
          <p:cNvSpPr txBox="1"/>
          <p:nvPr/>
        </p:nvSpPr>
        <p:spPr>
          <a:xfrm>
            <a:off x="3357563" y="1571625"/>
            <a:ext cx="5572125" cy="681038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 medula espinhal é capaz de elaborar respostas rápidas em situações de emergência, sem a interferência do encéfalo.</a:t>
            </a:r>
            <a:endParaRPr kumimoji="0" lang="pt-BR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113832-9BB8-4628-BAA7-A20D5FCE4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124675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>
            <a:extLst>
              <a:ext uri="{FF2B5EF4-FFF2-40B4-BE49-F238E27FC236}">
                <a16:creationId xmlns:a16="http://schemas.microsoft.com/office/drawing/2014/main" xmlns="" id="{7A09F70C-B490-4DD9-9DA1-EE2282CCD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 Central</a:t>
            </a:r>
            <a:endParaRPr lang="pt-BR" altLang="pt-BR"/>
          </a:p>
        </p:txBody>
      </p:sp>
      <p:sp>
        <p:nvSpPr>
          <p:cNvPr id="32771" name="Espaço Reservado para Conteúdo 2">
            <a:extLst>
              <a:ext uri="{FF2B5EF4-FFF2-40B4-BE49-F238E27FC236}">
                <a16:creationId xmlns:a16="http://schemas.microsoft.com/office/drawing/2014/main" xmlns="" id="{A0B3C69F-0CA4-43B2-8BBA-3FD37D9D9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pt-BR"/>
              <a:t>Medula Espinal</a:t>
            </a:r>
            <a:endParaRPr lang="pt-BR" altLang="pt-BR"/>
          </a:p>
        </p:txBody>
      </p:sp>
      <p:pic>
        <p:nvPicPr>
          <p:cNvPr id="17410" name="Picture 2" descr="http://www.bibliomed.com.br/bibliomed/bmbooks/cirurgia/livro13/fig05-02.jpg">
            <a:extLst>
              <a:ext uri="{FF2B5EF4-FFF2-40B4-BE49-F238E27FC236}">
                <a16:creationId xmlns:a16="http://schemas.microsoft.com/office/drawing/2014/main" xmlns="" id="{E64B81AC-7DCC-40FD-882A-8AF6264D5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133600"/>
            <a:ext cx="2811463" cy="450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flatoutcombr.c.presscdn.com/wp-content/uploads/2014/11/Villeneuve-7.jpg">
            <a:extLst>
              <a:ext uri="{FF2B5EF4-FFF2-40B4-BE49-F238E27FC236}">
                <a16:creationId xmlns:a16="http://schemas.microsoft.com/office/drawing/2014/main" xmlns="" id="{CD35C016-EFC6-4528-9069-FEAA9D8E4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27300"/>
            <a:ext cx="35433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i.ytimg.com/vi/M3J_NT3SoBc/maxresdefault.jpg">
            <a:extLst>
              <a:ext uri="{FF2B5EF4-FFF2-40B4-BE49-F238E27FC236}">
                <a16:creationId xmlns:a16="http://schemas.microsoft.com/office/drawing/2014/main" xmlns="" id="{A513223F-8DB2-4C0D-902E-1C5D8B938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7"/>
          <a:stretch/>
        </p:blipFill>
        <p:spPr bwMode="auto">
          <a:xfrm>
            <a:off x="684213" y="3132138"/>
            <a:ext cx="7200900" cy="346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2990DD5-FFC4-48A0-BC84-0F3652EEF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3" y="358775"/>
            <a:ext cx="9180513" cy="353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7547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D574C2A0-82CE-4206-9133-6D33E15D5B97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AD5CC7BB-85B2-4449-B2C6-8369D67F9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0380C28C-2F69-4CC3-935C-D8FBB94C7D0F}"/>
              </a:ext>
            </a:extLst>
          </p:cNvPr>
          <p:cNvSpPr txBox="1"/>
          <p:nvPr/>
        </p:nvSpPr>
        <p:spPr>
          <a:xfrm>
            <a:off x="0" y="1071563"/>
            <a:ext cx="8929688" cy="478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c)  Meninges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São três delicadas membranas que revestem e protegem o sistema nervoso central (SNC).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Dura-máter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 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Aracnóide 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Pia-máter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17414" name="Imagem 7" descr="medula2.jpg">
            <a:extLst>
              <a:ext uri="{FF2B5EF4-FFF2-40B4-BE49-F238E27FC236}">
                <a16:creationId xmlns:a16="http://schemas.microsoft.com/office/drawing/2014/main" xmlns="" id="{F8B1E281-B86D-4C55-80FD-93E3FFBA0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2862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Imagem 9" descr="meninge.jpg">
            <a:extLst>
              <a:ext uri="{FF2B5EF4-FFF2-40B4-BE49-F238E27FC236}">
                <a16:creationId xmlns:a16="http://schemas.microsoft.com/office/drawing/2014/main" xmlns="" id="{7C66DF8F-F1DF-444F-BC37-AD5D7C5750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14625"/>
            <a:ext cx="4643437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22FF582A-1CD9-4C5B-8E08-C2099236FBB2}"/>
              </a:ext>
            </a:extLst>
          </p:cNvPr>
          <p:cNvSpPr txBox="1"/>
          <p:nvPr/>
        </p:nvSpPr>
        <p:spPr>
          <a:xfrm>
            <a:off x="1285875" y="6072188"/>
            <a:ext cx="178593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Medula espinhal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F08D5795-77EA-4E1D-BB48-747B00B9953C}"/>
              </a:ext>
            </a:extLst>
          </p:cNvPr>
          <p:cNvSpPr txBox="1"/>
          <p:nvPr/>
        </p:nvSpPr>
        <p:spPr>
          <a:xfrm>
            <a:off x="6215063" y="6215063"/>
            <a:ext cx="178593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Encéfalo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2B3ACD-293D-4F21-9FD4-54BAA6638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376101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>
            <a:extLst>
              <a:ext uri="{FF2B5EF4-FFF2-40B4-BE49-F238E27FC236}">
                <a16:creationId xmlns:a16="http://schemas.microsoft.com/office/drawing/2014/main" xmlns="" id="{28B45B13-01CC-44E7-9446-EEC49F6AD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</a:t>
            </a:r>
            <a:endParaRPr lang="pt-BR" altLang="pt-BR"/>
          </a:p>
        </p:txBody>
      </p:sp>
      <p:sp>
        <p:nvSpPr>
          <p:cNvPr id="9219" name="Espaço Reservado para Conteúdo 2">
            <a:extLst>
              <a:ext uri="{FF2B5EF4-FFF2-40B4-BE49-F238E27FC236}">
                <a16:creationId xmlns:a16="http://schemas.microsoft.com/office/drawing/2014/main" xmlns="" id="{DF0E834C-9554-48D2-81DA-42C9B48EE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pt-BR"/>
              <a:t>Meninges</a:t>
            </a:r>
            <a:endParaRPr lang="pt-BR" altLang="pt-BR"/>
          </a:p>
        </p:txBody>
      </p:sp>
      <p:pic>
        <p:nvPicPr>
          <p:cNvPr id="9220" name="Picture 2" descr="http://blog.corewalking.com/wp-content/uploads/2012/10/Meninges_1.jpg">
            <a:extLst>
              <a:ext uri="{FF2B5EF4-FFF2-40B4-BE49-F238E27FC236}">
                <a16:creationId xmlns:a16="http://schemas.microsoft.com/office/drawing/2014/main" xmlns="" id="{B5DE6AFA-5B0A-4261-A179-02427A51F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0"/>
          <a:stretch>
            <a:fillRect/>
          </a:stretch>
        </p:blipFill>
        <p:spPr bwMode="auto">
          <a:xfrm>
            <a:off x="2397125" y="2281238"/>
            <a:ext cx="6638925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https://masihbersambung.files.wordpress.com/2015/02/35635-brain2bmeninges.jpg">
            <a:extLst>
              <a:ext uri="{FF2B5EF4-FFF2-40B4-BE49-F238E27FC236}">
                <a16:creationId xmlns:a16="http://schemas.microsoft.com/office/drawing/2014/main" xmlns="" id="{5ED3FA55-09B6-4275-B8B5-59792B0A9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6"/>
          <a:stretch/>
        </p:blipFill>
        <p:spPr bwMode="auto">
          <a:xfrm>
            <a:off x="457200" y="2894013"/>
            <a:ext cx="6354763" cy="3160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499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>
            <a:extLst>
              <a:ext uri="{FF2B5EF4-FFF2-40B4-BE49-F238E27FC236}">
                <a16:creationId xmlns:a16="http://schemas.microsoft.com/office/drawing/2014/main" xmlns="" id="{536474AD-C72A-4B06-8287-A4B3339C3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514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xmlns="" id="{F789A6F4-70DC-45C9-9D94-A59544417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t="9155" r="42154" b="49039"/>
          <a:stretch>
            <a:fillRect/>
          </a:stretch>
        </p:blipFill>
        <p:spPr bwMode="auto">
          <a:xfrm>
            <a:off x="381000" y="381000"/>
            <a:ext cx="8077200" cy="533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861089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m 1" descr="coluna-5.jpg">
            <a:extLst>
              <a:ext uri="{FF2B5EF4-FFF2-40B4-BE49-F238E27FC236}">
                <a16:creationId xmlns:a16="http://schemas.microsoft.com/office/drawing/2014/main" xmlns="" id="{E411B914-C47C-49ED-A874-34EF354D9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49275"/>
            <a:ext cx="5688013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238133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>
            <a:extLst>
              <a:ext uri="{FF2B5EF4-FFF2-40B4-BE49-F238E27FC236}">
                <a16:creationId xmlns:a16="http://schemas.microsoft.com/office/drawing/2014/main" xmlns="" id="{FDC2EE9D-CF24-4479-94F8-D010389A4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</a:t>
            </a:r>
            <a:endParaRPr lang="pt-BR" altLang="pt-BR"/>
          </a:p>
        </p:txBody>
      </p:sp>
      <p:sp>
        <p:nvSpPr>
          <p:cNvPr id="10243" name="Espaço Reservado para Conteúdo 2">
            <a:extLst>
              <a:ext uri="{FF2B5EF4-FFF2-40B4-BE49-F238E27FC236}">
                <a16:creationId xmlns:a16="http://schemas.microsoft.com/office/drawing/2014/main" xmlns="" id="{21371C7B-4D4E-4C73-AEEC-4317F34C7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/>
              <a:t>Liquido Cefalorraquidiano</a:t>
            </a:r>
          </a:p>
        </p:txBody>
      </p:sp>
      <p:pic>
        <p:nvPicPr>
          <p:cNvPr id="10244" name="Imagem 3">
            <a:extLst>
              <a:ext uri="{FF2B5EF4-FFF2-40B4-BE49-F238E27FC236}">
                <a16:creationId xmlns:a16="http://schemas.microsoft.com/office/drawing/2014/main" xmlns="" id="{AD6737B3-9550-4CE3-BFE0-56BBCAFB3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565400"/>
            <a:ext cx="613092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08636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10" descr="nervo1.jpg">
            <a:extLst>
              <a:ext uri="{FF2B5EF4-FFF2-40B4-BE49-F238E27FC236}">
                <a16:creationId xmlns:a16="http://schemas.microsoft.com/office/drawing/2014/main" xmlns="" id="{C89BD78A-871E-475D-8ADD-6BDBE6024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3851275"/>
            <a:ext cx="295275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1AB560AB-CCDF-4732-8627-9EF04C719BE3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0C79C967-0768-42CD-BACE-1565BF9E0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7C043657-7C77-4AF9-8185-FC17CE04007F}"/>
              </a:ext>
            </a:extLst>
          </p:cNvPr>
          <p:cNvSpPr txBox="1"/>
          <p:nvPr/>
        </p:nvSpPr>
        <p:spPr>
          <a:xfrm>
            <a:off x="0" y="1071563"/>
            <a:ext cx="8929688" cy="5678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4)  Sistema nervoso periférico (SNP)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Constituído por: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Nervos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Gânglios nervosos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Terminações nervosas (receptores para dor, tato, frio, pressão, calor, paladar, etc.).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Nervos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São fios finos formados por vários axônios de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neurônios envolvidos por tecido conjuntivo.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Transmitem mensagens de várias partes do corpo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para o sistema nervoso central ou destes para as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regiões corporais.	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BEDB230-D3AE-4949-82C7-176C91889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1542772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687FBFB4-D594-4FCB-B6C0-D85819B794CA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64580B80-1ED9-496C-8EA8-B13DDAA82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CC418444-7E4A-4D96-8B40-3DE146D6689F}"/>
              </a:ext>
            </a:extLst>
          </p:cNvPr>
          <p:cNvSpPr txBox="1"/>
          <p:nvPr/>
        </p:nvSpPr>
        <p:spPr>
          <a:xfrm>
            <a:off x="0" y="1071563"/>
            <a:ext cx="8929688" cy="5078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Sistema nervoso periférico (SNP)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Classificação dos nervos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arenR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Quanto ao tipo de neurônio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Sensitivos  ou aferentes (contém apenas neurônios sensitivos)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Motores ou eferentes (contém apenas neurônios motores)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Mistos (contém neurônios sensitivos e motores)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arenR" startAt="2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Quanto à posição anatômica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arenR" startAt="2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Cranianos (ligados ao encéfalo) –  12 pares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Raquidianos  ou espinhais (ligados à medula) – 31 pares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19462" name="Imagem 6" descr="nervos.jpg">
            <a:extLst>
              <a:ext uri="{FF2B5EF4-FFF2-40B4-BE49-F238E27FC236}">
                <a16:creationId xmlns:a16="http://schemas.microsoft.com/office/drawing/2014/main" xmlns="" id="{35C25DE1-BB60-4DE8-AFCE-375973531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2019300"/>
            <a:ext cx="18796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4F6D78-5076-4139-9AF3-CA6086D27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5314664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ítulo 1">
            <a:extLst>
              <a:ext uri="{FF2B5EF4-FFF2-40B4-BE49-F238E27FC236}">
                <a16:creationId xmlns:a16="http://schemas.microsoft.com/office/drawing/2014/main" xmlns="" id="{E746BE48-3935-4A50-BBF9-B2C39FA5A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 Periférico</a:t>
            </a:r>
            <a:endParaRPr lang="pt-BR" altLang="pt-BR"/>
          </a:p>
        </p:txBody>
      </p:sp>
      <p:sp>
        <p:nvSpPr>
          <p:cNvPr id="65539" name="Espaço Reservado para Conteúdo 2">
            <a:extLst>
              <a:ext uri="{FF2B5EF4-FFF2-40B4-BE49-F238E27FC236}">
                <a16:creationId xmlns:a16="http://schemas.microsoft.com/office/drawing/2014/main" xmlns="" id="{A1417F4F-5DFF-4250-9413-BFC1A99CD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65540" name="Picture 2" descr="http://bio-neuro-psicologia.usuarios.rdc.puc-rio.br/imagens/sn/05.jpg">
            <a:extLst>
              <a:ext uri="{FF2B5EF4-FFF2-40B4-BE49-F238E27FC236}">
                <a16:creationId xmlns:a16="http://schemas.microsoft.com/office/drawing/2014/main" xmlns="" id="{9B4D6047-223C-4E0A-A555-7C0A7BA4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141538"/>
            <a:ext cx="763270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AE497CC8-0768-4240-9647-9B74708FA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88" y="260350"/>
            <a:ext cx="4324350" cy="578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8" name="Picture 6" descr="http://www.abcdamassagem.com.br/anatomia/nervosraquidianos.jpg">
            <a:extLst>
              <a:ext uri="{FF2B5EF4-FFF2-40B4-BE49-F238E27FC236}">
                <a16:creationId xmlns:a16="http://schemas.microsoft.com/office/drawing/2014/main" xmlns="" id="{269E1EF4-3AC0-4868-89B0-F97242470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628775"/>
            <a:ext cx="4095750" cy="5087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892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A4E7-4715-498C-97CD-1C1A4384ED10}" type="slidenum">
              <a:rPr lang="pt-BR" altLang="pt-BR"/>
              <a:pPr/>
              <a:t>5</a:t>
            </a:fld>
            <a:endParaRPr lang="pt-BR" altLang="pt-BR"/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23528" y="476250"/>
            <a:ext cx="8208912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altLang="pt-BR" b="1" dirty="0">
                <a:solidFill>
                  <a:srgbClr val="003366"/>
                </a:solidFill>
              </a:rPr>
              <a:t>EVENTOS ELÉTRICOS NA CÉLULA NERVOSA</a:t>
            </a:r>
            <a:endParaRPr lang="pt-BR" altLang="pt-BR" dirty="0">
              <a:solidFill>
                <a:srgbClr val="003366"/>
              </a:solidFill>
            </a:endParaRPr>
          </a:p>
          <a:p>
            <a:endParaRPr lang="pt-BR" altLang="pt-BR" sz="2000" dirty="0">
              <a:solidFill>
                <a:srgbClr val="003366"/>
              </a:solidFill>
            </a:endParaRPr>
          </a:p>
          <a:p>
            <a:r>
              <a:rPr lang="pt-BR" altLang="pt-BR" sz="2000" b="1" dirty="0"/>
              <a:t>POTENCIAL DE REPOUSO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pt-BR" altLang="pt-BR" sz="1600" dirty="0"/>
              <a:t>é o potencial de membrana antes que ocorra a excitação da célula nervosa.</a:t>
            </a:r>
          </a:p>
          <a:p>
            <a:pPr>
              <a:buFont typeface="Symbol" panose="05050102010706020507" pitchFamily="18" charset="2"/>
              <a:buNone/>
            </a:pPr>
            <a:endParaRPr lang="pt-BR" altLang="pt-BR" sz="1600" b="1" dirty="0"/>
          </a:p>
          <a:p>
            <a:pPr>
              <a:buFont typeface="Symbol" panose="05050102010706020507" pitchFamily="18" charset="2"/>
              <a:buChar char="Þ"/>
            </a:pPr>
            <a:r>
              <a:rPr lang="pt-BR" altLang="pt-BR" sz="1600" b="1" dirty="0"/>
              <a:t>Limiar da excitabilidade e Condutibilidade</a:t>
            </a:r>
          </a:p>
          <a:p>
            <a:pPr>
              <a:buFont typeface="Symbol" panose="05050102010706020507" pitchFamily="18" charset="2"/>
              <a:buNone/>
            </a:pPr>
            <a:endParaRPr lang="pt-BR" altLang="pt-BR" sz="1600" b="1" dirty="0"/>
          </a:p>
          <a:p>
            <a:pPr>
              <a:buFont typeface="Symbol" panose="05050102010706020507" pitchFamily="18" charset="2"/>
              <a:buNone/>
            </a:pPr>
            <a:r>
              <a:rPr lang="pt-BR" altLang="pt-BR" sz="2000" b="1" dirty="0"/>
              <a:t>=&gt; -70 </a:t>
            </a:r>
            <a:r>
              <a:rPr lang="pt-BR" altLang="pt-BR" sz="2000" b="1" dirty="0" err="1"/>
              <a:t>mV</a:t>
            </a:r>
            <a:endParaRPr lang="pt-BR" altLang="pt-BR" sz="2000" b="1" dirty="0"/>
          </a:p>
          <a:p>
            <a:endParaRPr lang="pt-BR" altLang="pt-BR" sz="2000" b="1" dirty="0"/>
          </a:p>
        </p:txBody>
      </p:sp>
      <p:pic>
        <p:nvPicPr>
          <p:cNvPr id="11267" name="Picture 3" descr="bombaanima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924175"/>
            <a:ext cx="5614987" cy="307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legen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644900"/>
            <a:ext cx="7810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711411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>
            <a:extLst>
              <a:ext uri="{FF2B5EF4-FFF2-40B4-BE49-F238E27FC236}">
                <a16:creationId xmlns:a16="http://schemas.microsoft.com/office/drawing/2014/main" xmlns="" id="{0B63A4CB-6276-4194-9D03-343DD74EA4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6946" y="1234281"/>
            <a:ext cx="3147839" cy="43894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000" dirty="0"/>
              <a:t>Doze pares de nervos cranianos que emergem diretamente do encéfalo (TE).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 b="1" dirty="0"/>
              <a:t>I – </a:t>
            </a:r>
            <a:r>
              <a:rPr lang="pt-BR" altLang="pt-BR" sz="2000" dirty="0"/>
              <a:t>N. olfatório: olfação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 b="1" dirty="0"/>
              <a:t>II – </a:t>
            </a:r>
            <a:r>
              <a:rPr lang="pt-BR" altLang="pt-BR" sz="2000" dirty="0"/>
              <a:t>N. óptico: estímulos visuais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 b="1" dirty="0"/>
              <a:t>III – </a:t>
            </a:r>
            <a:r>
              <a:rPr lang="pt-BR" altLang="pt-BR" sz="2000" dirty="0"/>
              <a:t>N. oculomotor: movimentação voluntária do olho, ajustamento do olho nas diferenças luminosas e focalização do objeto.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 b="1" dirty="0"/>
              <a:t>IV – </a:t>
            </a:r>
            <a:r>
              <a:rPr lang="pt-BR" altLang="pt-BR" sz="2000" dirty="0"/>
              <a:t>N. troclear: movimento ocular e proprioceptivo.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D9160656-36FC-4CF5-8A4E-66D26B90E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4" t="8250" r="50018" b="40451"/>
          <a:stretch>
            <a:fillRect/>
          </a:stretch>
        </p:blipFill>
        <p:spPr bwMode="auto">
          <a:xfrm>
            <a:off x="3332162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263316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xmlns="" id="{6C5AAA17-FFEA-4E0D-902B-2A82754339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609600" y="228600"/>
            <a:ext cx="7772400" cy="76200"/>
          </a:xfrm>
        </p:spPr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xmlns="" id="{B68FBB26-99FD-4EDB-8AF7-4D7BF9E3B5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252" y="1251992"/>
            <a:ext cx="3384376" cy="5638800"/>
          </a:xfrm>
        </p:spPr>
        <p:txBody>
          <a:bodyPr/>
          <a:lstStyle/>
          <a:p>
            <a:pPr eaLnBrk="1" hangingPunct="1"/>
            <a:r>
              <a:rPr lang="pt-BR" altLang="pt-BR" sz="2000" b="1" dirty="0"/>
              <a:t>V – </a:t>
            </a:r>
            <a:r>
              <a:rPr lang="pt-BR" altLang="pt-BR" sz="2000" dirty="0"/>
              <a:t>N. </a:t>
            </a:r>
            <a:r>
              <a:rPr lang="pt-BR" altLang="pt-BR" sz="2000" dirty="0" err="1"/>
              <a:t>trigêmio</a:t>
            </a:r>
            <a:r>
              <a:rPr lang="pt-BR" altLang="pt-BR" sz="2000" dirty="0"/>
              <a:t>: sensibilidade da face, mastigação.</a:t>
            </a:r>
          </a:p>
          <a:p>
            <a:pPr eaLnBrk="1" hangingPunct="1"/>
            <a:r>
              <a:rPr lang="pt-BR" altLang="pt-BR" sz="2000" b="1" dirty="0"/>
              <a:t>VI – </a:t>
            </a:r>
            <a:r>
              <a:rPr lang="pt-BR" altLang="pt-BR" sz="2000" dirty="0"/>
              <a:t>N. abducente: movimentos </a:t>
            </a:r>
            <a:r>
              <a:rPr lang="pt-BR" altLang="pt-BR" sz="2000" dirty="0" err="1"/>
              <a:t>laterias</a:t>
            </a:r>
            <a:r>
              <a:rPr lang="pt-BR" altLang="pt-BR" sz="2000" dirty="0"/>
              <a:t> dos olhos e proprioceptivo.</a:t>
            </a:r>
          </a:p>
          <a:p>
            <a:pPr eaLnBrk="1" hangingPunct="1"/>
            <a:r>
              <a:rPr lang="pt-BR" altLang="pt-BR" sz="2000" b="1" dirty="0"/>
              <a:t>VII – </a:t>
            </a:r>
            <a:r>
              <a:rPr lang="pt-BR" altLang="pt-BR" sz="2000" dirty="0"/>
              <a:t>N. facial: motricidade da face e sensibilidade da língua.</a:t>
            </a:r>
          </a:p>
          <a:p>
            <a:pPr eaLnBrk="1" hangingPunct="1"/>
            <a:r>
              <a:rPr lang="pt-BR" altLang="pt-BR" sz="2000" b="1" dirty="0"/>
              <a:t>VIII – </a:t>
            </a:r>
            <a:r>
              <a:rPr lang="pt-BR" altLang="pt-BR" sz="2000" dirty="0"/>
              <a:t>N. </a:t>
            </a:r>
            <a:r>
              <a:rPr lang="pt-BR" altLang="pt-BR" sz="2000" dirty="0" err="1"/>
              <a:t>vestibulococlear</a:t>
            </a:r>
            <a:r>
              <a:rPr lang="pt-BR" altLang="pt-BR" sz="2000" dirty="0"/>
              <a:t>: </a:t>
            </a:r>
            <a:r>
              <a:rPr lang="pt-BR" altLang="pt-BR" sz="2000" dirty="0" err="1"/>
              <a:t>audução</a:t>
            </a:r>
            <a:r>
              <a:rPr lang="pt-BR" altLang="pt-BR" sz="2000" dirty="0"/>
              <a:t> e equilíbrio</a:t>
            </a:r>
          </a:p>
          <a:p>
            <a:pPr eaLnBrk="1" hangingPunct="1"/>
            <a:r>
              <a:rPr lang="pt-BR" altLang="pt-BR" sz="2000" b="1" dirty="0"/>
              <a:t>IX – </a:t>
            </a:r>
            <a:r>
              <a:rPr lang="pt-BR" altLang="pt-BR" sz="2000" dirty="0"/>
              <a:t>glossofaríngeo: sensibilidade de língua e faringe e mm da faringe.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74B574E-63A9-472C-8013-3EA09A55F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4" t="8250" r="50018" b="40451"/>
          <a:stretch>
            <a:fillRect/>
          </a:stretch>
        </p:blipFill>
        <p:spPr bwMode="auto">
          <a:xfrm>
            <a:off x="3332162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921720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xmlns="" id="{C9A05FBD-3A8D-4E70-8F61-591116A61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96837"/>
          </a:xfrm>
        </p:spPr>
        <p:txBody>
          <a:bodyPr/>
          <a:lstStyle/>
          <a:p>
            <a:pPr eaLnBrk="1" hangingPunct="1"/>
            <a:r>
              <a:rPr lang="pt-BR" altLang="pt-BR"/>
              <a:t> 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xmlns="" id="{77BCB9B5-D10F-4EC1-AAE3-9509225DBF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4142" y="1607793"/>
            <a:ext cx="3373760" cy="5486400"/>
          </a:xfrm>
        </p:spPr>
        <p:txBody>
          <a:bodyPr/>
          <a:lstStyle/>
          <a:p>
            <a:pPr eaLnBrk="1" hangingPunct="1"/>
            <a:r>
              <a:rPr lang="pt-BR" altLang="pt-BR" sz="2000" b="1" dirty="0"/>
              <a:t> X – </a:t>
            </a:r>
            <a:r>
              <a:rPr lang="pt-BR" altLang="pt-BR" sz="2000" dirty="0"/>
              <a:t>N. Vago: mm da faringe e laringe, sensibilidade da língua, orelha e vísceras.</a:t>
            </a:r>
          </a:p>
          <a:p>
            <a:pPr eaLnBrk="1" hangingPunct="1"/>
            <a:r>
              <a:rPr lang="pt-BR" altLang="pt-BR" sz="2000" b="1" dirty="0"/>
              <a:t>XI – </a:t>
            </a:r>
            <a:r>
              <a:rPr lang="pt-BR" altLang="pt-BR" sz="2000" dirty="0"/>
              <a:t>N. acessório: inerva laringe, faringe, m. trapézio, m. ECM</a:t>
            </a:r>
          </a:p>
          <a:p>
            <a:pPr eaLnBrk="1" hangingPunct="1"/>
            <a:r>
              <a:rPr lang="pt-BR" altLang="pt-BR" sz="2000" b="1" dirty="0"/>
              <a:t>XII – </a:t>
            </a:r>
            <a:r>
              <a:rPr lang="pt-BR" altLang="pt-BR" sz="2000" dirty="0"/>
              <a:t>N. hipoglosso: motricidade dos mm intrínsecos e extrínsecos da língua.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733069D2-DE0A-4F6F-AA2E-C1E72B5D0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4" t="8250" r="50018" b="40451"/>
          <a:stretch>
            <a:fillRect/>
          </a:stretch>
        </p:blipFill>
        <p:spPr bwMode="auto">
          <a:xfrm>
            <a:off x="3332162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400890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xmlns="" id="{015CAF35-7209-49D9-A387-9CEF4A4AA3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96837"/>
          </a:xfrm>
        </p:spPr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xmlns="" id="{D38F090D-9BD8-4F16-AD2A-46FFDF59CF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0" y="514056"/>
            <a:ext cx="4176464" cy="5486400"/>
          </a:xfrm>
        </p:spPr>
        <p:txBody>
          <a:bodyPr/>
          <a:lstStyle/>
          <a:p>
            <a:pPr algn="ctr" eaLnBrk="1" hangingPunct="1"/>
            <a:r>
              <a:rPr lang="pt-BR" altLang="pt-BR" dirty="0"/>
              <a:t>Os nervos espinhais emergem da medula e saem pelo forame intervertebral</a:t>
            </a:r>
          </a:p>
          <a:p>
            <a:pPr eaLnBrk="1" hangingPunct="1"/>
            <a:endParaRPr lang="pt-BR" altLang="pt-BR" dirty="0"/>
          </a:p>
          <a:p>
            <a:pPr eaLnBrk="1" hangingPunct="1"/>
            <a:r>
              <a:rPr lang="pt-BR" altLang="pt-BR" b="1" dirty="0"/>
              <a:t>31 pares:</a:t>
            </a:r>
          </a:p>
          <a:p>
            <a:pPr lvl="1" eaLnBrk="1" hangingPunct="1"/>
            <a:r>
              <a:rPr lang="pt-BR" altLang="pt-BR" dirty="0"/>
              <a:t>8 cervicais</a:t>
            </a:r>
          </a:p>
          <a:p>
            <a:pPr lvl="1" eaLnBrk="1" hangingPunct="1"/>
            <a:r>
              <a:rPr lang="pt-BR" altLang="pt-BR" dirty="0"/>
              <a:t>12 dorsais</a:t>
            </a:r>
          </a:p>
          <a:p>
            <a:pPr lvl="1" eaLnBrk="1" hangingPunct="1"/>
            <a:r>
              <a:rPr lang="pt-BR" altLang="pt-BR" dirty="0"/>
              <a:t>5 lombares</a:t>
            </a:r>
          </a:p>
          <a:p>
            <a:pPr lvl="1" eaLnBrk="1" hangingPunct="1"/>
            <a:r>
              <a:rPr lang="pt-BR" altLang="pt-BR" dirty="0"/>
              <a:t>5 sacros </a:t>
            </a:r>
          </a:p>
          <a:p>
            <a:pPr lvl="1" eaLnBrk="1" hangingPunct="1"/>
            <a:r>
              <a:rPr lang="pt-BR" altLang="pt-BR" dirty="0"/>
              <a:t>1 coccígeo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61547CA-0BB4-4007-9CE0-EA5A7C7E1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6" t="9155" r="52702" b="39999"/>
          <a:stretch>
            <a:fillRect/>
          </a:stretch>
        </p:blipFill>
        <p:spPr bwMode="auto">
          <a:xfrm>
            <a:off x="4939060" y="0"/>
            <a:ext cx="4004915" cy="672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197680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BC4A0B67-C49B-4DB8-8C4D-127A6BD8CE43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F0098C30-7009-4B8C-A2BD-39EFFB468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510B7A75-927B-49DA-9250-AC46FE298C3B}"/>
              </a:ext>
            </a:extLst>
          </p:cNvPr>
          <p:cNvSpPr txBox="1"/>
          <p:nvPr/>
        </p:nvSpPr>
        <p:spPr>
          <a:xfrm>
            <a:off x="0" y="1071563"/>
            <a:ext cx="8929688" cy="2586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Sistema nervoso periférico (SNP)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Gânglios nervosos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Aglomerado de corpos celulares de neurônios encontrados fora do sistema nervo central.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20485" name="CaixaDeTexto 7">
            <a:extLst>
              <a:ext uri="{FF2B5EF4-FFF2-40B4-BE49-F238E27FC236}">
                <a16:creationId xmlns:a16="http://schemas.microsoft.com/office/drawing/2014/main" xmlns="" id="{3C70B2CE-B96C-4A2E-B30B-5C0977E78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5643563"/>
            <a:ext cx="10715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486" name="Imagem 7" descr="nervo1.jpg">
            <a:extLst>
              <a:ext uri="{FF2B5EF4-FFF2-40B4-BE49-F238E27FC236}">
                <a16:creationId xmlns:a16="http://schemas.microsoft.com/office/drawing/2014/main" xmlns="" id="{73C98D98-5196-4DB6-A281-67D238733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3643313"/>
            <a:ext cx="295275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Imagem 9" descr="ganglios.jpg">
            <a:extLst>
              <a:ext uri="{FF2B5EF4-FFF2-40B4-BE49-F238E27FC236}">
                <a16:creationId xmlns:a16="http://schemas.microsoft.com/office/drawing/2014/main" xmlns="" id="{AA6DEE75-E031-4134-BD80-D8C8E6A10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857500"/>
            <a:ext cx="22701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E4396C9E-1B48-4FDB-BC6C-9BFC348757FE}"/>
              </a:ext>
            </a:extLst>
          </p:cNvPr>
          <p:cNvSpPr txBox="1"/>
          <p:nvPr/>
        </p:nvSpPr>
        <p:spPr>
          <a:xfrm>
            <a:off x="6572250" y="3571875"/>
            <a:ext cx="20002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Corpos celulares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xmlns="" id="{95BEB05C-3E84-49E0-B061-CCD27F330207}"/>
              </a:ext>
            </a:extLst>
          </p:cNvPr>
          <p:cNvCxnSpPr/>
          <p:nvPr/>
        </p:nvCxnSpPr>
        <p:spPr>
          <a:xfrm>
            <a:off x="5643563" y="3571875"/>
            <a:ext cx="928687" cy="142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xmlns="" id="{494DE8A2-A301-43D3-B7FD-1E3A9504B6FA}"/>
              </a:ext>
            </a:extLst>
          </p:cNvPr>
          <p:cNvCxnSpPr/>
          <p:nvPr/>
        </p:nvCxnSpPr>
        <p:spPr>
          <a:xfrm rot="16200000" flipH="1">
            <a:off x="5500688" y="3429000"/>
            <a:ext cx="142875" cy="1428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4EF964F4-58ED-48C7-9EE2-FB7944DED430}"/>
              </a:ext>
            </a:extLst>
          </p:cNvPr>
          <p:cNvCxnSpPr/>
          <p:nvPr/>
        </p:nvCxnSpPr>
        <p:spPr>
          <a:xfrm flipV="1">
            <a:off x="5500688" y="3571875"/>
            <a:ext cx="142875" cy="714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CF2DD66-E421-40B2-99A4-30065DB60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1210377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afh.bio.br/sentidos/img/sentidos%20pele.jpg">
            <a:extLst>
              <a:ext uri="{FF2B5EF4-FFF2-40B4-BE49-F238E27FC236}">
                <a16:creationId xmlns:a16="http://schemas.microsoft.com/office/drawing/2014/main" xmlns="" id="{9381E1BC-BC99-4A8B-A32F-54AC83381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286000"/>
            <a:ext cx="6572250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de cantos arredondados 13">
            <a:extLst>
              <a:ext uri="{FF2B5EF4-FFF2-40B4-BE49-F238E27FC236}">
                <a16:creationId xmlns:a16="http://schemas.microsoft.com/office/drawing/2014/main" xmlns="" id="{98FDAC27-EAB3-4E55-AE9F-280C2BA91EE4}"/>
              </a:ext>
            </a:extLst>
          </p:cNvPr>
          <p:cNvSpPr/>
          <p:nvPr/>
        </p:nvSpPr>
        <p:spPr>
          <a:xfrm>
            <a:off x="6500813" y="3857625"/>
            <a:ext cx="1071562" cy="500063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D75201EB-A854-49D0-96D4-91A22478289B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F496CEBF-E851-4D61-99C3-661588AE8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9E8C16D3-01D2-4E1A-810D-5EA28213B24E}"/>
              </a:ext>
            </a:extLst>
          </p:cNvPr>
          <p:cNvSpPr txBox="1"/>
          <p:nvPr/>
        </p:nvSpPr>
        <p:spPr>
          <a:xfrm>
            <a:off x="0" y="1071563"/>
            <a:ext cx="892968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Sistema nervoso periférico (SNP)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Terminações Nervosas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15670667-65BE-484D-B80F-2693617717A2}"/>
              </a:ext>
            </a:extLst>
          </p:cNvPr>
          <p:cNvSpPr txBox="1"/>
          <p:nvPr/>
        </p:nvSpPr>
        <p:spPr>
          <a:xfrm>
            <a:off x="3286125" y="1571625"/>
            <a:ext cx="55006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Captam estímulos do meio interno ou externo e os levam para o sistema nervoso central.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4A18642-F18E-42DA-A34B-2F5ACA70B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1451525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D75201EB-A854-49D0-96D4-91A22478289B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F496CEBF-E851-4D61-99C3-661588AE8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9E8C16D3-01D2-4E1A-810D-5EA28213B24E}"/>
              </a:ext>
            </a:extLst>
          </p:cNvPr>
          <p:cNvSpPr txBox="1"/>
          <p:nvPr/>
        </p:nvSpPr>
        <p:spPr>
          <a:xfrm>
            <a:off x="0" y="1071563"/>
            <a:ext cx="892968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Sistema nervoso periférico (SNP)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Terminações Nervosas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10242" name="Picture 2" descr="Resultado de imagem para terminaÃ§Ãµes nervosas">
            <a:extLst>
              <a:ext uri="{FF2B5EF4-FFF2-40B4-BE49-F238E27FC236}">
                <a16:creationId xmlns:a16="http://schemas.microsoft.com/office/drawing/2014/main" xmlns="" id="{29CEF505-EF43-4261-B159-3A71147EA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63720"/>
            <a:ext cx="9180512" cy="5296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371656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4E9249CC-41A6-467F-A336-D9990285C6CF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02A3843C-C5C2-4F9A-9FC9-BB0817F04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0FDCF6DC-1A6E-404E-834C-CEC33A790175}"/>
              </a:ext>
            </a:extLst>
          </p:cNvPr>
          <p:cNvSpPr txBox="1"/>
          <p:nvPr/>
        </p:nvSpPr>
        <p:spPr>
          <a:xfrm>
            <a:off x="0" y="1071563"/>
            <a:ext cx="892968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Sistema nervoso periférico (SNP)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Divisão do sistema nervoso periférico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xmlns="" id="{D8503F0A-65B4-4CC2-B974-CB8CB3DEF814}"/>
              </a:ext>
            </a:extLst>
          </p:cNvPr>
          <p:cNvGraphicFramePr>
            <a:graphicFrameLocks noGrp="1"/>
          </p:cNvGraphicFramePr>
          <p:nvPr/>
        </p:nvGraphicFramePr>
        <p:xfrm>
          <a:off x="142875" y="2286000"/>
          <a:ext cx="8786813" cy="17241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46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198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522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09766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rgbClr val="FF0000"/>
                          </a:solidFill>
                        </a:rPr>
                        <a:t>Sistema Nervoso Voluntário </a:t>
                      </a:r>
                      <a:r>
                        <a:rPr lang="pt-BR" sz="1800" dirty="0"/>
                        <a:t>(somático)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800" b="1" dirty="0"/>
                        <a:t>Ações conscientes:</a:t>
                      </a:r>
                      <a:r>
                        <a:rPr lang="pt-BR" sz="1800" b="1" baseline="0" dirty="0"/>
                        <a:t> </a:t>
                      </a:r>
                      <a:r>
                        <a:rPr lang="pt-BR" sz="1800" baseline="0" dirty="0"/>
                        <a:t>andar, falar, pensar, movimentar um braço, etc.</a:t>
                      </a:r>
                      <a:endParaRPr lang="pt-BR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2920"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rgbClr val="0070C0"/>
                          </a:solidFill>
                        </a:rPr>
                        <a:t>Sistema Nervoso Autônomo</a:t>
                      </a:r>
                    </a:p>
                    <a:p>
                      <a:pPr algn="ctr"/>
                      <a:r>
                        <a:rPr lang="pt-BR" sz="1800" dirty="0"/>
                        <a:t>(visceral)</a:t>
                      </a:r>
                    </a:p>
                  </a:txBody>
                  <a:tcPr marT="45713" marB="45713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pt-BR" sz="1800" b="1" dirty="0"/>
                        <a:t>Ações inconscientes:</a:t>
                      </a:r>
                      <a:r>
                        <a:rPr lang="pt-BR" sz="1800" dirty="0"/>
                        <a:t> controle</a:t>
                      </a:r>
                      <a:r>
                        <a:rPr lang="pt-BR" sz="1800" baseline="0" dirty="0"/>
                        <a:t> da digestão, batimentos cardíacos, movimento das vísceras, etc.</a:t>
                      </a:r>
                      <a:endParaRPr lang="pt-BR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rgbClr val="0070C0"/>
                          </a:solidFill>
                        </a:rPr>
                        <a:t>Simpático</a:t>
                      </a: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13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rgbClr val="0070C0"/>
                          </a:solidFill>
                        </a:rPr>
                        <a:t>Parassimpático</a:t>
                      </a: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D44FB7-59FE-40D1-B92E-AB2B27F86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1325726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137A7E12-1EED-415E-8F5B-62D155F6661C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C6F16DCA-CBA8-4793-8BAB-0DDE7789C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ECF3908D-5416-4B46-9E84-45DB1E5DA9F0}"/>
              </a:ext>
            </a:extLst>
          </p:cNvPr>
          <p:cNvSpPr txBox="1"/>
          <p:nvPr/>
        </p:nvSpPr>
        <p:spPr>
          <a:xfrm>
            <a:off x="0" y="1071563"/>
            <a:ext cx="8929688" cy="4800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Sistema nervoso periférico (SNP)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Sistema Nervoso Voluntário (Somático)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Formado por nervos motores que conduzem impulsos do sistema nervoso central (SNC) à musculatura estriada esquelética.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Determina ações conscientes: Andar, falar, abraçar, correr, etc.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D83AC3FB-04C1-4383-A8D9-7BFDD5F004A4}"/>
              </a:ext>
            </a:extLst>
          </p:cNvPr>
          <p:cNvSpPr/>
          <p:nvPr/>
        </p:nvSpPr>
        <p:spPr>
          <a:xfrm>
            <a:off x="1714500" y="4071938"/>
            <a:ext cx="1285875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58" name="CaixaDeTexto 6">
            <a:extLst>
              <a:ext uri="{FF2B5EF4-FFF2-40B4-BE49-F238E27FC236}">
                <a16:creationId xmlns:a16="http://schemas.microsoft.com/office/drawing/2014/main" xmlns="" id="{4150BAD9-3DCD-45D5-B6F0-A829E96B2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428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SNC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xmlns="" id="{9D23B6F1-0744-49E1-A357-3D926D07D4C2}"/>
              </a:ext>
            </a:extLst>
          </p:cNvPr>
          <p:cNvCxnSpPr/>
          <p:nvPr/>
        </p:nvCxnSpPr>
        <p:spPr>
          <a:xfrm>
            <a:off x="2428875" y="4857750"/>
            <a:ext cx="257175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D7628785-9E33-4006-9729-7914B9876DE3}"/>
              </a:ext>
            </a:extLst>
          </p:cNvPr>
          <p:cNvSpPr/>
          <p:nvPr/>
        </p:nvSpPr>
        <p:spPr>
          <a:xfrm>
            <a:off x="2286000" y="4714875"/>
            <a:ext cx="357188" cy="2857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xmlns="" id="{25107DD5-CDBF-4F8F-9415-04043C2C2A06}"/>
              </a:ext>
            </a:extLst>
          </p:cNvPr>
          <p:cNvCxnSpPr/>
          <p:nvPr/>
        </p:nvCxnSpPr>
        <p:spPr>
          <a:xfrm flipV="1">
            <a:off x="5000625" y="4643438"/>
            <a:ext cx="285750" cy="2143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xmlns="" id="{B2554B04-106D-430F-A623-9DFDAB1100EE}"/>
              </a:ext>
            </a:extLst>
          </p:cNvPr>
          <p:cNvCxnSpPr/>
          <p:nvPr/>
        </p:nvCxnSpPr>
        <p:spPr>
          <a:xfrm>
            <a:off x="5000625" y="4857750"/>
            <a:ext cx="285750" cy="2143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Fluxograma: Decisão 17">
            <a:extLst>
              <a:ext uri="{FF2B5EF4-FFF2-40B4-BE49-F238E27FC236}">
                <a16:creationId xmlns:a16="http://schemas.microsoft.com/office/drawing/2014/main" xmlns="" id="{310B54E1-1A00-4ED6-A23F-72B9D6155D47}"/>
              </a:ext>
            </a:extLst>
          </p:cNvPr>
          <p:cNvSpPr/>
          <p:nvPr/>
        </p:nvSpPr>
        <p:spPr>
          <a:xfrm rot="5400000">
            <a:off x="4679156" y="4464844"/>
            <a:ext cx="1928813" cy="714375"/>
          </a:xfrm>
          <a:prstGeom prst="flowChartDecisi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D4056A18-6555-4563-B454-47A7FD4C6D89}"/>
              </a:ext>
            </a:extLst>
          </p:cNvPr>
          <p:cNvSpPr txBox="1"/>
          <p:nvPr/>
        </p:nvSpPr>
        <p:spPr>
          <a:xfrm>
            <a:off x="1285875" y="5286375"/>
            <a:ext cx="22145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Corpos celulares dentro do SNC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128B13E0-2598-445F-B7A3-2CD40FF14805}"/>
              </a:ext>
            </a:extLst>
          </p:cNvPr>
          <p:cNvSpPr txBox="1"/>
          <p:nvPr/>
        </p:nvSpPr>
        <p:spPr>
          <a:xfrm>
            <a:off x="4357688" y="5857875"/>
            <a:ext cx="25003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Axônios controlando a musculatura esquelética</a:t>
            </a: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xmlns="" id="{5D94905E-DB1F-44F8-8701-58D355A25B50}"/>
              </a:ext>
            </a:extLst>
          </p:cNvPr>
          <p:cNvCxnSpPr/>
          <p:nvPr/>
        </p:nvCxnSpPr>
        <p:spPr>
          <a:xfrm>
            <a:off x="3571875" y="4500563"/>
            <a:ext cx="642938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xmlns="" id="{F4FFE105-94AD-4D05-B834-011E21AFBD3E}"/>
              </a:ext>
            </a:extLst>
          </p:cNvPr>
          <p:cNvCxnSpPr/>
          <p:nvPr/>
        </p:nvCxnSpPr>
        <p:spPr>
          <a:xfrm rot="5400000">
            <a:off x="5180013" y="4892675"/>
            <a:ext cx="500062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xmlns="" id="{7B24A440-7592-4D4B-BFFD-91587365FA21}"/>
              </a:ext>
            </a:extLst>
          </p:cNvPr>
          <p:cNvCxnSpPr/>
          <p:nvPr/>
        </p:nvCxnSpPr>
        <p:spPr>
          <a:xfrm rot="5400000">
            <a:off x="5108575" y="4821238"/>
            <a:ext cx="785813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xmlns="" id="{27BAC460-8E82-4258-B57C-1CD96C9DA42E}"/>
              </a:ext>
            </a:extLst>
          </p:cNvPr>
          <p:cNvCxnSpPr/>
          <p:nvPr/>
        </p:nvCxnSpPr>
        <p:spPr>
          <a:xfrm rot="5400000">
            <a:off x="5537201" y="4892675"/>
            <a:ext cx="500062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xmlns="" id="{A85B63FC-ABFC-41F2-BFC0-6E6D4178492F}"/>
              </a:ext>
            </a:extLst>
          </p:cNvPr>
          <p:cNvCxnSpPr/>
          <p:nvPr/>
        </p:nvCxnSpPr>
        <p:spPr>
          <a:xfrm rot="5400000">
            <a:off x="5322887" y="4821238"/>
            <a:ext cx="785813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xmlns="" id="{A3ABB785-BEC0-4512-9B6B-25C051920F7F}"/>
              </a:ext>
            </a:extLst>
          </p:cNvPr>
          <p:cNvCxnSpPr/>
          <p:nvPr/>
        </p:nvCxnSpPr>
        <p:spPr>
          <a:xfrm rot="5400000">
            <a:off x="4929981" y="4785519"/>
            <a:ext cx="1285875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xmlns="" id="{12B4A7A5-AAFA-49A7-9916-FB68A35B7C22}"/>
              </a:ext>
            </a:extLst>
          </p:cNvPr>
          <p:cNvCxnSpPr/>
          <p:nvPr/>
        </p:nvCxnSpPr>
        <p:spPr>
          <a:xfrm rot="5400000">
            <a:off x="5001419" y="4785519"/>
            <a:ext cx="1285875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E6577AE-A0FC-484E-8A67-034BD7F79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3858205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8ED74F77-A1E5-4263-8047-B26A78DD254A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11FD251C-32DD-4181-982E-1BC0A80B8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8E12442B-3235-4071-BFA6-2F0121982050}"/>
              </a:ext>
            </a:extLst>
          </p:cNvPr>
          <p:cNvSpPr txBox="1"/>
          <p:nvPr/>
        </p:nvSpPr>
        <p:spPr>
          <a:xfrm>
            <a:off x="0" y="1071563"/>
            <a:ext cx="8929688" cy="5908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Sistema nervoso periférico (SNP)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b)  Sistema Nervoso Autônomo (vegetativo ou visceral)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Constituído por nervos motores que conduzem impulsos do sistema nervoso central à musculatura lisa de órgãos viscerais, músculos cardíacos e glândulas.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Realiza o controle da digestão, sistema cardiovascular, excretor e endócrino.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Os nervos do SNP autônomo possuem dois tipos de neurônios: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Pré-ganglionares (corpo celular dentro do SNC)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Pós-ganglionares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 (Corpo celular dentro do gânglio)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2783F3E1-F39C-4AD2-9A0C-D40B96D7B701}"/>
              </a:ext>
            </a:extLst>
          </p:cNvPr>
          <p:cNvSpPr/>
          <p:nvPr/>
        </p:nvSpPr>
        <p:spPr>
          <a:xfrm>
            <a:off x="1500188" y="5143500"/>
            <a:ext cx="1285875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582" name="Grupo 23">
            <a:extLst>
              <a:ext uri="{FF2B5EF4-FFF2-40B4-BE49-F238E27FC236}">
                <a16:creationId xmlns:a16="http://schemas.microsoft.com/office/drawing/2014/main" xmlns="" id="{A934C641-51A7-49C6-925C-82775AA8DAFF}"/>
              </a:ext>
            </a:extLst>
          </p:cNvPr>
          <p:cNvGrpSpPr>
            <a:grpSpLocks/>
          </p:cNvGrpSpPr>
          <p:nvPr/>
        </p:nvGrpSpPr>
        <p:grpSpPr bwMode="auto">
          <a:xfrm>
            <a:off x="2143125" y="5715000"/>
            <a:ext cx="1785938" cy="285750"/>
            <a:chOff x="2285984" y="4714884"/>
            <a:chExt cx="2714644" cy="285752"/>
          </a:xfrm>
        </p:grpSpPr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xmlns="" id="{12D127F5-FB3F-4DED-8DDE-42F42C7AE6A4}"/>
                </a:ext>
              </a:extLst>
            </p:cNvPr>
            <p:cNvCxnSpPr/>
            <p:nvPr/>
          </p:nvCxnSpPr>
          <p:spPr>
            <a:xfrm>
              <a:off x="2428353" y="4857760"/>
              <a:ext cx="2572275" cy="15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xmlns="" id="{92E4ECE3-DFE3-47AD-A0F0-33BB75579C66}"/>
                </a:ext>
              </a:extLst>
            </p:cNvPr>
            <p:cNvSpPr/>
            <p:nvPr/>
          </p:nvSpPr>
          <p:spPr>
            <a:xfrm>
              <a:off x="2285984" y="4714884"/>
              <a:ext cx="357126" cy="2857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3" name="Grupo 26">
            <a:extLst>
              <a:ext uri="{FF2B5EF4-FFF2-40B4-BE49-F238E27FC236}">
                <a16:creationId xmlns:a16="http://schemas.microsoft.com/office/drawing/2014/main" xmlns="" id="{5573AFBA-0B09-4BA4-8570-DD417E69F80B}"/>
              </a:ext>
            </a:extLst>
          </p:cNvPr>
          <p:cNvGrpSpPr>
            <a:grpSpLocks/>
          </p:cNvGrpSpPr>
          <p:nvPr/>
        </p:nvGrpSpPr>
        <p:grpSpPr bwMode="auto">
          <a:xfrm>
            <a:off x="3929063" y="5643563"/>
            <a:ext cx="285750" cy="428625"/>
            <a:chOff x="5000628" y="4643446"/>
            <a:chExt cx="285752" cy="428628"/>
          </a:xfrm>
        </p:grpSpPr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xmlns="" id="{020560EF-8D69-4A40-AB86-4A44877C3811}"/>
                </a:ext>
              </a:extLst>
            </p:cNvPr>
            <p:cNvCxnSpPr/>
            <p:nvPr/>
          </p:nvCxnSpPr>
          <p:spPr>
            <a:xfrm flipV="1">
              <a:off x="5000628" y="4643446"/>
              <a:ext cx="285752" cy="21431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xmlns="" id="{3ADEC4A3-90F2-4E47-8621-335E5905AEC5}"/>
                </a:ext>
              </a:extLst>
            </p:cNvPr>
            <p:cNvCxnSpPr/>
            <p:nvPr/>
          </p:nvCxnSpPr>
          <p:spPr>
            <a:xfrm>
              <a:off x="5000628" y="4857759"/>
              <a:ext cx="285752" cy="21431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584" name="Grupo 27">
            <a:extLst>
              <a:ext uri="{FF2B5EF4-FFF2-40B4-BE49-F238E27FC236}">
                <a16:creationId xmlns:a16="http://schemas.microsoft.com/office/drawing/2014/main" xmlns="" id="{786DB5E9-C895-41B7-91FD-07DEE97709F9}"/>
              </a:ext>
            </a:extLst>
          </p:cNvPr>
          <p:cNvGrpSpPr>
            <a:grpSpLocks/>
          </p:cNvGrpSpPr>
          <p:nvPr/>
        </p:nvGrpSpPr>
        <p:grpSpPr bwMode="auto">
          <a:xfrm>
            <a:off x="4286250" y="5715000"/>
            <a:ext cx="1785938" cy="285750"/>
            <a:chOff x="2285984" y="4714884"/>
            <a:chExt cx="2714644" cy="285752"/>
          </a:xfrm>
        </p:grpSpPr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xmlns="" id="{3B24C038-1560-4248-9A3D-70CD86DED0AB}"/>
                </a:ext>
              </a:extLst>
            </p:cNvPr>
            <p:cNvCxnSpPr/>
            <p:nvPr/>
          </p:nvCxnSpPr>
          <p:spPr>
            <a:xfrm>
              <a:off x="2428353" y="4857760"/>
              <a:ext cx="2572275" cy="15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xmlns="" id="{0506723C-B13B-4B31-BA28-90D0A8628EEC}"/>
                </a:ext>
              </a:extLst>
            </p:cNvPr>
            <p:cNvSpPr/>
            <p:nvPr/>
          </p:nvSpPr>
          <p:spPr>
            <a:xfrm>
              <a:off x="2285984" y="4714884"/>
              <a:ext cx="357126" cy="2857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5" name="Grupo 30">
            <a:extLst>
              <a:ext uri="{FF2B5EF4-FFF2-40B4-BE49-F238E27FC236}">
                <a16:creationId xmlns:a16="http://schemas.microsoft.com/office/drawing/2014/main" xmlns="" id="{02FBCD6D-B390-4A52-A2F9-FF121659B8CF}"/>
              </a:ext>
            </a:extLst>
          </p:cNvPr>
          <p:cNvGrpSpPr>
            <a:grpSpLocks/>
          </p:cNvGrpSpPr>
          <p:nvPr/>
        </p:nvGrpSpPr>
        <p:grpSpPr bwMode="auto">
          <a:xfrm>
            <a:off x="6072188" y="5643563"/>
            <a:ext cx="285750" cy="428625"/>
            <a:chOff x="5000628" y="4643446"/>
            <a:chExt cx="285752" cy="428628"/>
          </a:xfrm>
        </p:grpSpPr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xmlns="" id="{FBBCC24B-B339-4760-9E49-C7BEF4D97714}"/>
                </a:ext>
              </a:extLst>
            </p:cNvPr>
            <p:cNvCxnSpPr/>
            <p:nvPr/>
          </p:nvCxnSpPr>
          <p:spPr>
            <a:xfrm flipV="1">
              <a:off x="5000628" y="4643446"/>
              <a:ext cx="285752" cy="21431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xmlns="" id="{7D5E921B-0156-4884-A5D7-A4C2E5EE1CC9}"/>
                </a:ext>
              </a:extLst>
            </p:cNvPr>
            <p:cNvCxnSpPr/>
            <p:nvPr/>
          </p:nvCxnSpPr>
          <p:spPr>
            <a:xfrm>
              <a:off x="5000628" y="4857759"/>
              <a:ext cx="285752" cy="21431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Coração 33">
            <a:extLst>
              <a:ext uri="{FF2B5EF4-FFF2-40B4-BE49-F238E27FC236}">
                <a16:creationId xmlns:a16="http://schemas.microsoft.com/office/drawing/2014/main" xmlns="" id="{508BF653-D550-413E-A532-4EA1891EA198}"/>
              </a:ext>
            </a:extLst>
          </p:cNvPr>
          <p:cNvSpPr/>
          <p:nvPr/>
        </p:nvSpPr>
        <p:spPr>
          <a:xfrm>
            <a:off x="6429375" y="5500688"/>
            <a:ext cx="928688" cy="1000125"/>
          </a:xfrm>
          <a:prstGeom prst="hear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7" name="CaixaDeTexto 34">
            <a:extLst>
              <a:ext uri="{FF2B5EF4-FFF2-40B4-BE49-F238E27FC236}">
                <a16:creationId xmlns:a16="http://schemas.microsoft.com/office/drawing/2014/main" xmlns="" id="{32CAEB58-E599-44EB-B4B5-7FDB40624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25" y="5214938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SNC</a:t>
            </a:r>
          </a:p>
        </p:txBody>
      </p:sp>
      <p:sp>
        <p:nvSpPr>
          <p:cNvPr id="36" name="Retângulo de cantos arredondados 35">
            <a:extLst>
              <a:ext uri="{FF2B5EF4-FFF2-40B4-BE49-F238E27FC236}">
                <a16:creationId xmlns:a16="http://schemas.microsoft.com/office/drawing/2014/main" xmlns="" id="{BD15CBBF-B1C1-4B2E-BD5A-D89344C76214}"/>
              </a:ext>
            </a:extLst>
          </p:cNvPr>
          <p:cNvSpPr/>
          <p:nvPr/>
        </p:nvSpPr>
        <p:spPr>
          <a:xfrm>
            <a:off x="3786188" y="5429250"/>
            <a:ext cx="928687" cy="9286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xmlns="" id="{DF60747B-6952-4906-B32F-B3D43D7D8041}"/>
              </a:ext>
            </a:extLst>
          </p:cNvPr>
          <p:cNvSpPr txBox="1"/>
          <p:nvPr/>
        </p:nvSpPr>
        <p:spPr>
          <a:xfrm>
            <a:off x="6357938" y="5000625"/>
            <a:ext cx="9286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órgão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xmlns="" id="{56585875-BD7F-49D1-9C94-B18AE68C32FC}"/>
              </a:ext>
            </a:extLst>
          </p:cNvPr>
          <p:cNvSpPr txBox="1"/>
          <p:nvPr/>
        </p:nvSpPr>
        <p:spPr>
          <a:xfrm>
            <a:off x="3786188" y="5072063"/>
            <a:ext cx="9286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gânglio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xmlns="" id="{5D9F6FAC-CBB9-441D-87CE-667BDC13A2FF}"/>
              </a:ext>
            </a:extLst>
          </p:cNvPr>
          <p:cNvSpPr txBox="1"/>
          <p:nvPr/>
        </p:nvSpPr>
        <p:spPr>
          <a:xfrm>
            <a:off x="4643438" y="6072188"/>
            <a:ext cx="164306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Neurônio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Pós-ganglionar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xmlns="" id="{E8C010A7-9F46-4595-A525-E871E23A2CAB}"/>
              </a:ext>
            </a:extLst>
          </p:cNvPr>
          <p:cNvSpPr txBox="1"/>
          <p:nvPr/>
        </p:nvSpPr>
        <p:spPr>
          <a:xfrm>
            <a:off x="2286000" y="6072188"/>
            <a:ext cx="16430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Neurônio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Pré-ganglionar</a:t>
            </a:r>
          </a:p>
        </p:txBody>
      </p:sp>
      <p:cxnSp>
        <p:nvCxnSpPr>
          <p:cNvPr id="41" name="Conector de seta reta 40">
            <a:extLst>
              <a:ext uri="{FF2B5EF4-FFF2-40B4-BE49-F238E27FC236}">
                <a16:creationId xmlns:a16="http://schemas.microsoft.com/office/drawing/2014/main" xmlns="" id="{04AA96DD-4FA3-40A5-99AC-CC7926115F01}"/>
              </a:ext>
            </a:extLst>
          </p:cNvPr>
          <p:cNvCxnSpPr/>
          <p:nvPr/>
        </p:nvCxnSpPr>
        <p:spPr>
          <a:xfrm>
            <a:off x="3000375" y="5572125"/>
            <a:ext cx="428625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xmlns="" id="{BAB9B30C-A181-4400-A3A7-933AF0A13589}"/>
              </a:ext>
            </a:extLst>
          </p:cNvPr>
          <p:cNvCxnSpPr/>
          <p:nvPr/>
        </p:nvCxnSpPr>
        <p:spPr>
          <a:xfrm>
            <a:off x="5214938" y="5643563"/>
            <a:ext cx="428625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AE81CDC-97EC-4088-9F7C-A089DAF7E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667460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http://www.coladaweb.com/files/impulso-nervoso(1).jpg">
            <a:extLst>
              <a:ext uri="{FF2B5EF4-FFF2-40B4-BE49-F238E27FC236}">
                <a16:creationId xmlns:a16="http://schemas.microsoft.com/office/drawing/2014/main" xmlns="" id="{441CEB08-D225-4ACB-BEE5-D4E9E1476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641600"/>
            <a:ext cx="5189538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ítulo 1">
            <a:extLst>
              <a:ext uri="{FF2B5EF4-FFF2-40B4-BE49-F238E27FC236}">
                <a16:creationId xmlns:a16="http://schemas.microsoft.com/office/drawing/2014/main" xmlns="" id="{C043A869-5C54-49F7-B536-E19F98F88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</a:t>
            </a:r>
            <a:endParaRPr lang="pt-BR" altLang="pt-BR"/>
          </a:p>
        </p:txBody>
      </p:sp>
      <p:sp>
        <p:nvSpPr>
          <p:cNvPr id="6148" name="Espaço Reservado para Conteúdo 2">
            <a:extLst>
              <a:ext uri="{FF2B5EF4-FFF2-40B4-BE49-F238E27FC236}">
                <a16:creationId xmlns:a16="http://schemas.microsoft.com/office/drawing/2014/main" xmlns="" id="{FC443630-93E2-4AEC-B14D-EFFCD3E40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pt-BR"/>
              <a:t>Condução do </a:t>
            </a:r>
            <a:r>
              <a:rPr lang="en-US" altLang="pt-BR">
                <a:solidFill>
                  <a:srgbClr val="C00000"/>
                </a:solidFill>
              </a:rPr>
              <a:t>Potencial de Ação.</a:t>
            </a:r>
            <a:endParaRPr lang="pt-BR" altLang="pt-BR">
              <a:solidFill>
                <a:srgbClr val="C00000"/>
              </a:solidFill>
            </a:endParaRPr>
          </a:p>
        </p:txBody>
      </p:sp>
      <p:pic>
        <p:nvPicPr>
          <p:cNvPr id="10242" name="Picture 2" descr="http://files.portfolio-eli.webnode.pt/200000391-d0b3dd1b25/desporaliza%C3%A7%C3%A3o.jpg">
            <a:extLst>
              <a:ext uri="{FF2B5EF4-FFF2-40B4-BE49-F238E27FC236}">
                <a16:creationId xmlns:a16="http://schemas.microsoft.com/office/drawing/2014/main" xmlns="" id="{8FF554F7-D7F5-4AD7-8F02-238058F6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88913"/>
            <a:ext cx="6389688" cy="577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images.slideplayer.com.br/3/381464/slides/slide_6.jpg">
            <a:extLst>
              <a:ext uri="{FF2B5EF4-FFF2-40B4-BE49-F238E27FC236}">
                <a16:creationId xmlns:a16="http://schemas.microsoft.com/office/drawing/2014/main" xmlns="" id="{03E9DB8F-DD90-4449-88F5-0A5466EF0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2781300"/>
            <a:ext cx="5232400" cy="3922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bio-neuro-psicologia.usuarios.rdc.puc-rio.br/imagens/sn/14.jpg">
            <a:extLst>
              <a:ext uri="{FF2B5EF4-FFF2-40B4-BE49-F238E27FC236}">
                <a16:creationId xmlns:a16="http://schemas.microsoft.com/office/drawing/2014/main" xmlns="" id="{1CB41530-FBBB-47A4-9C33-DC4F6C2CA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3" b="20522"/>
          <a:stretch/>
        </p:blipFill>
        <p:spPr bwMode="auto">
          <a:xfrm>
            <a:off x="150813" y="93663"/>
            <a:ext cx="4572000" cy="2547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894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4788CA12-800F-446A-9B58-21CB788778E5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5D2E5FB7-90BE-4EE1-85BC-DC61986C9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07B59890-3A47-4FFA-8BF3-33D91B7EE120}"/>
              </a:ext>
            </a:extLst>
          </p:cNvPr>
          <p:cNvSpPr txBox="1"/>
          <p:nvPr/>
        </p:nvSpPr>
        <p:spPr>
          <a:xfrm>
            <a:off x="0" y="1071563"/>
            <a:ext cx="9144000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Sistema nervoso periférico (SNP)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b)  Sistema Nervoso Autônomo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É dividido em duas partes: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Simpático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Parassimpático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Sistema Nervoso Simpático: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Prepara o organismo para o estresse (instinto de fuga ou luta)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Sistema Nervos Parassimpático: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Estimula atividades relaxantes (repouso)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Ações antagônicas no organismo!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	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2A87C1-FB97-4F08-B542-A9CEB14FD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0657060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9" descr="untitled.bmp">
            <a:extLst>
              <a:ext uri="{FF2B5EF4-FFF2-40B4-BE49-F238E27FC236}">
                <a16:creationId xmlns:a16="http://schemas.microsoft.com/office/drawing/2014/main" xmlns="" id="{AB4D5F01-625D-4FC2-8D7B-BE45D96D3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42875"/>
            <a:ext cx="822325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D886301-4BF8-4F1D-814B-D284B89CA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2826812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068BCD68-8749-4896-BA22-D077ADFF1FE4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xmlns="" id="{3340F71E-0709-4C8D-A653-DA6779537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D44C8220-DC30-46AC-B065-2E91DB8D9CA9}"/>
              </a:ext>
            </a:extLst>
          </p:cNvPr>
          <p:cNvSpPr txBox="1"/>
          <p:nvPr/>
        </p:nvSpPr>
        <p:spPr>
          <a:xfrm>
            <a:off x="0" y="1071563"/>
            <a:ext cx="91440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Sistema nervoso periférico (SNP)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Diferenças entre os sistemas nervosos simpático e parassimpático: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	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xmlns="" id="{641B9146-953E-4D26-9BAD-6DDDEF66F6CD}"/>
              </a:ext>
            </a:extLst>
          </p:cNvPr>
          <p:cNvGraphicFramePr>
            <a:graphicFrameLocks noGrp="1"/>
          </p:cNvGraphicFramePr>
          <p:nvPr/>
        </p:nvGraphicFramePr>
        <p:xfrm>
          <a:off x="214313" y="2357438"/>
          <a:ext cx="8715374" cy="36135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1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003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432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6169">
                <a:tc gridSpan="3"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FF0000"/>
                          </a:solidFill>
                        </a:rPr>
                        <a:t>Sistema Nervoso Autônomo</a:t>
                      </a:r>
                    </a:p>
                  </a:txBody>
                  <a:tcPr marL="91439" marR="91439" marT="45712" marB="45712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412"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Simpático</a:t>
                      </a: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Parassimpático</a:t>
                      </a:r>
                    </a:p>
                  </a:txBody>
                  <a:tcPr marL="91439" marR="91439" marT="45712" marB="4571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1412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Fibra</a:t>
                      </a:r>
                      <a:r>
                        <a:rPr lang="pt-BR" sz="1800" b="1" baseline="0" dirty="0"/>
                        <a:t> pré-ganglionar</a:t>
                      </a:r>
                      <a:endParaRPr lang="pt-BR" sz="1800" b="1" dirty="0"/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curta</a:t>
                      </a: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longa</a:t>
                      </a:r>
                    </a:p>
                  </a:txBody>
                  <a:tcPr marL="91439" marR="91439" marT="45712" marB="4571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1412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Fibra pós-ganglionar</a:t>
                      </a: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longa</a:t>
                      </a: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curta</a:t>
                      </a:r>
                    </a:p>
                  </a:txBody>
                  <a:tcPr marL="91439" marR="91439" marT="45712" marB="4571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14237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Origem dos nervos</a:t>
                      </a: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Região torácica e lombar da medula (somente nervos raquidianos)</a:t>
                      </a: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Região</a:t>
                      </a:r>
                      <a:r>
                        <a:rPr lang="pt-BR" sz="1800" baseline="0" dirty="0"/>
                        <a:t> cervical (nervos cranianos) e região sacral da medula (nervos raquidianos)</a:t>
                      </a:r>
                      <a:endParaRPr lang="pt-BR" sz="1800" dirty="0"/>
                    </a:p>
                  </a:txBody>
                  <a:tcPr marL="91439" marR="91439" marT="45712" marB="45712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88508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Mediador químico</a:t>
                      </a: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Fibras</a:t>
                      </a:r>
                      <a:r>
                        <a:rPr lang="pt-BR" sz="1800" baseline="0" dirty="0"/>
                        <a:t> pré-ganglionares: Acetilcolina</a:t>
                      </a:r>
                    </a:p>
                    <a:p>
                      <a:pPr algn="ctr"/>
                      <a:r>
                        <a:rPr lang="pt-BR" sz="1800" baseline="0" dirty="0"/>
                        <a:t>Fibras pós-ganglionares: Adrenalina</a:t>
                      </a: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Fibras pré-ganglionares: Acetilcolina</a:t>
                      </a:r>
                    </a:p>
                    <a:p>
                      <a:pPr algn="ctr"/>
                      <a:r>
                        <a:rPr lang="pt-BR" sz="1800" dirty="0"/>
                        <a:t>Fibras pós-ganglionares:</a:t>
                      </a:r>
                    </a:p>
                    <a:p>
                      <a:pPr algn="ctr"/>
                      <a:r>
                        <a:rPr lang="pt-BR" sz="1800" dirty="0"/>
                        <a:t>Acetilcolina</a:t>
                      </a:r>
                    </a:p>
                  </a:txBody>
                  <a:tcPr marL="91439" marR="91439" marT="45712" marB="45712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82445D0-9AC2-4B7A-9700-9316AC558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246215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ítulo 1">
            <a:extLst>
              <a:ext uri="{FF2B5EF4-FFF2-40B4-BE49-F238E27FC236}">
                <a16:creationId xmlns:a16="http://schemas.microsoft.com/office/drawing/2014/main" xmlns="" id="{6528C2D0-4DDE-46D9-9058-81E428582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 Autônomo</a:t>
            </a:r>
            <a:endParaRPr lang="pt-BR" altLang="pt-BR"/>
          </a:p>
        </p:txBody>
      </p:sp>
      <p:sp>
        <p:nvSpPr>
          <p:cNvPr id="67587" name="Espaço Reservado para Conteúdo 2">
            <a:extLst>
              <a:ext uri="{FF2B5EF4-FFF2-40B4-BE49-F238E27FC236}">
                <a16:creationId xmlns:a16="http://schemas.microsoft.com/office/drawing/2014/main" xmlns="" id="{DC693434-B55B-4AE2-96E8-4A10B8BF7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67588" name="Picture 2" descr="http://www.aprenda.bio.br/portal/wp-content/uploads/2013/11/210.jpg">
            <a:extLst>
              <a:ext uri="{FF2B5EF4-FFF2-40B4-BE49-F238E27FC236}">
                <a16:creationId xmlns:a16="http://schemas.microsoft.com/office/drawing/2014/main" xmlns="" id="{599775D9-3AF5-4D5A-A190-7E2CB2290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57563"/>
            <a:ext cx="5087938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49926030-AA8D-45B2-9E16-8166844D2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413" y="1847850"/>
            <a:ext cx="3632200" cy="480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028541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DA15EF9-8622-489D-A102-29170668C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97E9EBD-F5AC-43D1-8D7F-0B6DCDCFD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20" name="Picture 4" descr="Resultado de imagem para sentidos sistema nervoso">
            <a:extLst>
              <a:ext uri="{FF2B5EF4-FFF2-40B4-BE49-F238E27FC236}">
                <a16:creationId xmlns:a16="http://schemas.microsoft.com/office/drawing/2014/main" xmlns="" id="{7BCDEAE6-5557-405D-B542-AA03C7F2D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54081"/>
            <a:ext cx="7054404" cy="6939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Resultado de imagem para sentidos sistema nervoso">
            <a:extLst>
              <a:ext uri="{FF2B5EF4-FFF2-40B4-BE49-F238E27FC236}">
                <a16:creationId xmlns:a16="http://schemas.microsoft.com/office/drawing/2014/main" xmlns="" id="{C767B75B-A989-41ED-B5D6-7A6F07CB3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18915"/>
            <a:ext cx="4030068" cy="3820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623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pt-BR" altLang="pt-BR" sz="4000" b="1"/>
              <a:t>Ilusão de óptica</a:t>
            </a:r>
          </a:p>
        </p:txBody>
      </p:sp>
      <p:pic>
        <p:nvPicPr>
          <p:cNvPr id="58371" name="Picture 5" descr="Duas faces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1125538"/>
            <a:ext cx="4202113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179388" y="3068638"/>
            <a:ext cx="1908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1200" cap="none" spc="0" normalizeH="0" baseline="0" noProof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Quantas faces você vê?</a:t>
            </a:r>
          </a:p>
        </p:txBody>
      </p:sp>
    </p:spTree>
    <p:extLst>
      <p:ext uri="{BB962C8B-B14F-4D97-AF65-F5344CB8AC3E}">
        <p14:creationId xmlns:p14="http://schemas.microsoft.com/office/powerpoint/2010/main" val="2111652678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De onde surge a barra do meio? </a:t>
            </a:r>
          </a:p>
        </p:txBody>
      </p:sp>
      <p:pic>
        <p:nvPicPr>
          <p:cNvPr id="60419" name="Picture 4" descr="ilusao-de-otica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349500"/>
            <a:ext cx="748823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714549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200"/>
              <a:t>É difícil de acreditar, mas os dois círculos vermelhos são do mesmo tamanho.</a:t>
            </a:r>
            <a:r>
              <a:rPr lang="pt-BR" altLang="pt-BR" sz="4000"/>
              <a:t> </a:t>
            </a:r>
          </a:p>
        </p:txBody>
      </p:sp>
      <p:pic>
        <p:nvPicPr>
          <p:cNvPr id="61443" name="Picture 4" descr="ilusao-de-otica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84858"/>
            <a:ext cx="6408738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480788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600"/>
              <a:t>Não parece, mas o círculo desenhado no meio é um círculo perfeito.</a:t>
            </a:r>
            <a:r>
              <a:rPr lang="pt-BR" altLang="pt-BR" sz="4000"/>
              <a:t> </a:t>
            </a:r>
          </a:p>
        </p:txBody>
      </p:sp>
      <p:pic>
        <p:nvPicPr>
          <p:cNvPr id="62467" name="Picture 4" descr="ilusao-de-otica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896765"/>
            <a:ext cx="5040312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870002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É um túnel em espiral?</a:t>
            </a:r>
          </a:p>
        </p:txBody>
      </p:sp>
      <p:pic>
        <p:nvPicPr>
          <p:cNvPr id="63491" name="Picture 5" descr="07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99456"/>
            <a:ext cx="370046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2514600" y="6003925"/>
            <a:ext cx="4038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1200" cap="none" spc="0" normalizeH="0" baseline="0" noProof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Não, são círculos independentes.</a:t>
            </a:r>
          </a:p>
        </p:txBody>
      </p:sp>
    </p:spTree>
    <p:extLst>
      <p:ext uri="{BB962C8B-B14F-4D97-AF65-F5344CB8AC3E}">
        <p14:creationId xmlns:p14="http://schemas.microsoft.com/office/powerpoint/2010/main" val="3426296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FB41D87-DC94-463D-A133-DD9CC9535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111D587-D08B-4A67-9F19-EA2BFDA1B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 descr="Resultado de imagem para fibras mielÃ­nicas e amielÃ­nicas">
            <a:extLst>
              <a:ext uri="{FF2B5EF4-FFF2-40B4-BE49-F238E27FC236}">
                <a16:creationId xmlns:a16="http://schemas.microsoft.com/office/drawing/2014/main" xmlns="" id="{F03D38E1-437D-429A-83CA-A0E9787A7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0"/>
            <a:ext cx="496728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270544"/>
      </p:ext>
    </p:extLst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Ilusão de ótic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25538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323878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Repare que a escada sempre desce e nunca sobe e vice-versa. </a:t>
            </a:r>
          </a:p>
        </p:txBody>
      </p:sp>
      <p:pic>
        <p:nvPicPr>
          <p:cNvPr id="65539" name="Picture 4" descr="ilusao-de-otica-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989138"/>
            <a:ext cx="5903913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174172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2400"/>
              <a:t>Olhe no ponto existente no centro do desenho. Mova a cabeça para a frente e para trás. Veja o que acontece.</a:t>
            </a:r>
            <a:r>
              <a:rPr lang="pt-BR" altLang="pt-BR" sz="4000"/>
              <a:t> </a:t>
            </a:r>
          </a:p>
        </p:txBody>
      </p:sp>
      <p:pic>
        <p:nvPicPr>
          <p:cNvPr id="66563" name="Picture 4" descr="ilusao-de-otica-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021" y="1916832"/>
            <a:ext cx="4967957" cy="463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178248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18487" cy="1417638"/>
          </a:xfrm>
        </p:spPr>
        <p:txBody>
          <a:bodyPr/>
          <a:lstStyle/>
          <a:p>
            <a:r>
              <a:rPr lang="pt-BR" altLang="pt-BR" sz="2400"/>
              <a:t>Se você observar atentamente na junção dos quadrados pretos com as retas brancas, irá ver manchas pretas que não existem</a:t>
            </a:r>
            <a:r>
              <a:rPr lang="pt-BR" altLang="pt-BR" sz="4000"/>
              <a:t> </a:t>
            </a:r>
          </a:p>
        </p:txBody>
      </p:sp>
      <p:pic>
        <p:nvPicPr>
          <p:cNvPr id="67587" name="Picture 4" descr="ilusao-de-otica-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844675"/>
            <a:ext cx="4824413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943089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8488" cy="1498600"/>
          </a:xfrm>
        </p:spPr>
        <p:txBody>
          <a:bodyPr/>
          <a:lstStyle/>
          <a:p>
            <a:r>
              <a:rPr lang="pt-BR" altLang="pt-BR" sz="1600">
                <a:solidFill>
                  <a:schemeClr val="tx1"/>
                </a:solidFill>
              </a:rPr>
              <a:t>Se você acha que estas não são as cores da bandeira do Brasil, Então fixe o olho no "e" entre Ordem - Progresso, </a:t>
            </a:r>
            <a:br>
              <a:rPr lang="pt-BR" altLang="pt-BR" sz="1600">
                <a:solidFill>
                  <a:schemeClr val="tx1"/>
                </a:solidFill>
              </a:rPr>
            </a:br>
            <a:r>
              <a:rPr lang="pt-BR" altLang="pt-BR" sz="1600">
                <a:solidFill>
                  <a:schemeClr val="tx1"/>
                </a:solidFill>
              </a:rPr>
              <a:t>durante uns 30 segundos, depois olhe na parede branca ou numa folha de papel em branco. </a:t>
            </a:r>
            <a:br>
              <a:rPr lang="pt-BR" altLang="pt-BR" sz="1600">
                <a:solidFill>
                  <a:schemeClr val="tx1"/>
                </a:solidFill>
              </a:rPr>
            </a:br>
            <a:r>
              <a:rPr lang="pt-BR" altLang="pt-BR" sz="1600">
                <a:solidFill>
                  <a:schemeClr val="tx1"/>
                </a:solidFill>
              </a:rPr>
              <a:t>Pisque os olhos bastante(seqüencialmente) e tire a dúvida das cores. </a:t>
            </a:r>
            <a:br>
              <a:rPr lang="pt-BR" altLang="pt-BR" sz="1600">
                <a:solidFill>
                  <a:schemeClr val="tx1"/>
                </a:solidFill>
              </a:rPr>
            </a:br>
            <a:endParaRPr lang="pt-BR" altLang="pt-BR" sz="1600">
              <a:solidFill>
                <a:schemeClr val="tx1"/>
              </a:solidFill>
            </a:endParaRPr>
          </a:p>
        </p:txBody>
      </p:sp>
      <p:pic>
        <p:nvPicPr>
          <p:cNvPr id="68611" name="Picture 5" descr="ilusao-de-otica-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00213"/>
            <a:ext cx="6480175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245138"/>
      </p:ext>
    </p:extLst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sicode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08720"/>
            <a:ext cx="3777208" cy="569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2819400" y="381000"/>
            <a:ext cx="3521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600" b="1" i="0" u="none" strike="noStrike" kern="1200" cap="none" spc="0" normalizeH="0" baseline="0" noProof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Psicodelia</a:t>
            </a:r>
          </a:p>
        </p:txBody>
      </p:sp>
    </p:spTree>
    <p:extLst>
      <p:ext uri="{BB962C8B-B14F-4D97-AF65-F5344CB8AC3E}">
        <p14:creationId xmlns:p14="http://schemas.microsoft.com/office/powerpoint/2010/main" val="1470072231"/>
      </p:ext>
    </p:extLst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colum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52600"/>
            <a:ext cx="3648075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t-BR" altLang="pt-BR" sz="4000" b="1"/>
              <a:t>O que vês, colunas quadradas ou redondas?</a:t>
            </a:r>
          </a:p>
        </p:txBody>
      </p:sp>
    </p:spTree>
    <p:extLst>
      <p:ext uri="{BB962C8B-B14F-4D97-AF65-F5344CB8AC3E}">
        <p14:creationId xmlns:p14="http://schemas.microsoft.com/office/powerpoint/2010/main" val="3818881414"/>
      </p:ext>
    </p:extLst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Conflito no céreb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525463"/>
            <a:ext cx="7783513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96506"/>
      </p:ext>
    </p:extLst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8229600" cy="4525963"/>
          </a:xfrm>
        </p:spPr>
        <p:txBody>
          <a:bodyPr/>
          <a:lstStyle/>
          <a:p>
            <a:r>
              <a:rPr lang="pt-BR" altLang="pt-BR"/>
              <a:t>Observe a figura de fundo. Segundo alguns estudiosos, se você vê a mulher</a:t>
            </a:r>
            <a:br>
              <a:rPr lang="pt-BR" altLang="pt-BR"/>
            </a:br>
            <a:r>
              <a:rPr lang="pt-BR" altLang="pt-BR"/>
              <a:t>girando no sentido horário, significa que trabalha mais o lado direito do</a:t>
            </a:r>
            <a:br>
              <a:rPr lang="pt-BR" altLang="pt-BR"/>
            </a:br>
            <a:r>
              <a:rPr lang="pt-BR" altLang="pt-BR"/>
              <a:t>cérebro. Se, no entanto, você a vê girar no sentido anti-horário, utiliza</a:t>
            </a:r>
            <a:br>
              <a:rPr lang="pt-BR" altLang="pt-BR"/>
            </a:br>
            <a:r>
              <a:rPr lang="pt-BR" altLang="pt-BR"/>
              <a:t>mais o lado esquerdo do cérebro. Faça a experiência...</a:t>
            </a:r>
            <a:br>
              <a:rPr lang="pt-BR" altLang="pt-BR"/>
            </a:br>
            <a:endParaRPr lang="pt-BR" altLang="pt-BR"/>
          </a:p>
        </p:txBody>
      </p:sp>
      <p:sp>
        <p:nvSpPr>
          <p:cNvPr id="75779" name="Text Box 4"/>
          <p:cNvSpPr txBox="1">
            <a:spLocks noChangeArrowheads="1"/>
          </p:cNvSpPr>
          <p:nvPr/>
        </p:nvSpPr>
        <p:spPr bwMode="auto">
          <a:xfrm>
            <a:off x="0" y="260350"/>
            <a:ext cx="91440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TESTE CEREBRAL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SENTIDO HORÁRIO OU ANTI-HORÁRIO?</a:t>
            </a:r>
            <a:r>
              <a:rPr kumimoji="0" lang="pt-BR" altLang="pt-BR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555560"/>
      </p:ext>
    </p:extLst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32686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/>
              <a:t>comece a formular mentalmente questões matemáticas (que usam o lado</a:t>
            </a:r>
            <a:br>
              <a:rPr lang="pt-BR" altLang="pt-BR"/>
            </a:br>
            <a:r>
              <a:rPr lang="pt-BR" altLang="pt-BR"/>
              <a:t>racional do cérebro, o esquerdo), </a:t>
            </a:r>
          </a:p>
          <a:p>
            <a:pPr>
              <a:lnSpc>
                <a:spcPct val="90000"/>
              </a:lnSpc>
            </a:pPr>
            <a:r>
              <a:rPr lang="pt-BR" altLang="pt-BR"/>
              <a:t>comece a cantar, nova mudança para o sentido</a:t>
            </a:r>
            <a:br>
              <a:rPr lang="pt-BR" altLang="pt-BR"/>
            </a:br>
            <a:r>
              <a:rPr lang="pt-BR" altLang="pt-BR"/>
              <a:t>horário (cantando você usa o lado direito, subjetivo, artístico).</a:t>
            </a:r>
            <a:br>
              <a:rPr lang="pt-BR" altLang="pt-BR"/>
            </a:br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5348303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F3A5-01E1-41DA-80B8-DB40CE9655A9}" type="slidenum">
              <a:rPr lang="pt-BR" altLang="pt-BR"/>
              <a:pPr/>
              <a:t>8</a:t>
            </a:fld>
            <a:endParaRPr lang="pt-BR" altLang="pt-BR"/>
          </a:p>
        </p:txBody>
      </p:sp>
      <p:pic>
        <p:nvPicPr>
          <p:cNvPr id="55300" name="Picture 4" descr="impulso nervoso 7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3600"/>
            <a:ext cx="8353425" cy="41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1384300" y="6165850"/>
            <a:ext cx="751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pt-BR" sz="1800"/>
              <a:t>           geocities.yahoo.com.br/jcc5001pt/museuelectrofisiologia.htm#impulsos  </a:t>
            </a: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900113" y="404813"/>
            <a:ext cx="6931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003366"/>
                </a:solidFill>
              </a:rPr>
              <a:t>EVENTOS ELÉTRICOS NA CÉLULA NERVOSA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2339975" y="1268413"/>
            <a:ext cx="482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>
                <a:solidFill>
                  <a:srgbClr val="003366"/>
                </a:solidFill>
              </a:rPr>
              <a:t>PROPAGAÇÃO DO IMPULSO</a:t>
            </a:r>
          </a:p>
        </p:txBody>
      </p:sp>
    </p:spTree>
    <p:extLst>
      <p:ext uri="{BB962C8B-B14F-4D97-AF65-F5344CB8AC3E}">
        <p14:creationId xmlns:p14="http://schemas.microsoft.com/office/powerpoint/2010/main" val="4147538308"/>
      </p:ext>
    </p:extLst>
  </p:cSld>
  <p:clrMapOvr>
    <a:masterClrMapping/>
  </p:clrMapOvr>
  <p:transition spd="slow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8" descr="att00230ki7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33375"/>
            <a:ext cx="4592638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51552"/>
      </p:ext>
    </p:extLst>
  </p:cSld>
  <p:clrMapOvr>
    <a:masterClrMapping/>
  </p:clrMapOvr>
  <p:transition spd="slow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2A4DBC-672B-4200-9B3A-7572DBB85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EXTRA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33FAF0-6EFD-444B-AA4F-AC5B42100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Resultado de imagem para ilusÃ£o de otica">
            <a:extLst>
              <a:ext uri="{FF2B5EF4-FFF2-40B4-BE49-F238E27FC236}">
                <a16:creationId xmlns:a16="http://schemas.microsoft.com/office/drawing/2014/main" xmlns="" id="{C461F26E-A48F-49F7-ADBB-72C21A2B2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0"/>
            <a:ext cx="6323221" cy="6901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830985"/>
      </p:ext>
    </p:extLst>
  </p:cSld>
  <p:clrMapOvr>
    <a:masterClrMapping/>
  </p:clrMapOvr>
  <p:transition spd="slow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604757-90F6-4741-AD46-A0EE4354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6E88D4-0A07-45B4-AB3B-79CE62826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218" name="Picture 2" descr="Resultado de imagem para ilusÃ£o de otica">
            <a:extLst>
              <a:ext uri="{FF2B5EF4-FFF2-40B4-BE49-F238E27FC236}">
                <a16:creationId xmlns:a16="http://schemas.microsoft.com/office/drawing/2014/main" xmlns="" id="{A6638D82-0DCC-4A8F-A012-078CBAF0E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764" y="1"/>
            <a:ext cx="488969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889144"/>
      </p:ext>
    </p:extLst>
  </p:cSld>
  <p:clrMapOvr>
    <a:masterClrMapping/>
  </p:clrMapOvr>
  <p:transition spd="slow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604757-90F6-4741-AD46-A0EE4354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6E88D4-0A07-45B4-AB3B-79CE62826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 descr="Imagem relacionada">
            <a:extLst>
              <a:ext uri="{FF2B5EF4-FFF2-40B4-BE49-F238E27FC236}">
                <a16:creationId xmlns:a16="http://schemas.microsoft.com/office/drawing/2014/main" xmlns="" id="{1B44599C-6466-4D21-A949-3979DA1F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6" y="0"/>
            <a:ext cx="678896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32381"/>
      </p:ext>
    </p:extLst>
  </p:cSld>
  <p:clrMapOvr>
    <a:masterClrMapping/>
  </p:clrMapOvr>
  <p:transition spd="slow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604757-90F6-4741-AD46-A0EE4354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6E88D4-0A07-45B4-AB3B-79CE62826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266" name="Picture 2" descr="Imagem relacionada">
            <a:extLst>
              <a:ext uri="{FF2B5EF4-FFF2-40B4-BE49-F238E27FC236}">
                <a16:creationId xmlns:a16="http://schemas.microsoft.com/office/drawing/2014/main" xmlns="" id="{DAD717F6-86B9-4CF5-BBB0-CAC6E9C0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642" y="0"/>
            <a:ext cx="496157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66007"/>
      </p:ext>
    </p:extLst>
  </p:cSld>
  <p:clrMapOvr>
    <a:masterClrMapping/>
  </p:clrMapOvr>
  <p:transition spd="slow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604757-90F6-4741-AD46-A0EE4354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6E88D4-0A07-45B4-AB3B-79CE62826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290" name="Picture 2" descr="Imagem relacionada">
            <a:extLst>
              <a:ext uri="{FF2B5EF4-FFF2-40B4-BE49-F238E27FC236}">
                <a16:creationId xmlns:a16="http://schemas.microsoft.com/office/drawing/2014/main" xmlns="" id="{2BD6BA49-6B7A-407B-93FC-C1481AA64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47879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1386"/>
      </p:ext>
    </p:extLst>
  </p:cSld>
  <p:clrMapOvr>
    <a:masterClrMapping/>
  </p:clrMapOvr>
  <p:transition spd="slow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604757-90F6-4741-AD46-A0EE4354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6E88D4-0A07-45B4-AB3B-79CE62826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i="1" dirty="0"/>
              <a:t>Pareidolia</a:t>
            </a:r>
          </a:p>
          <a:p>
            <a:pPr lvl="1"/>
            <a:r>
              <a:rPr lang="pt-BR" i="1" dirty="0"/>
              <a:t>Sons e Imagens</a:t>
            </a:r>
            <a:endParaRPr lang="pt-BR" dirty="0"/>
          </a:p>
        </p:txBody>
      </p:sp>
      <p:pic>
        <p:nvPicPr>
          <p:cNvPr id="13314" name="Picture 2" descr="Imagem relacionada">
            <a:extLst>
              <a:ext uri="{FF2B5EF4-FFF2-40B4-BE49-F238E27FC236}">
                <a16:creationId xmlns:a16="http://schemas.microsoft.com/office/drawing/2014/main" xmlns="" id="{85313A2F-8A84-47B7-9488-EC8C8A107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735" y="0"/>
            <a:ext cx="38576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003414"/>
      </p:ext>
    </p:extLst>
  </p:cSld>
  <p:clrMapOvr>
    <a:masterClrMapping/>
  </p:clrMapOvr>
  <p:transition spd="slow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604757-90F6-4741-AD46-A0EE4354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6E88D4-0A07-45B4-AB3B-79CE62826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38" name="Picture 2" descr="Resultado de imagem para ilusÃ£o de otica">
            <a:extLst>
              <a:ext uri="{FF2B5EF4-FFF2-40B4-BE49-F238E27FC236}">
                <a16:creationId xmlns:a16="http://schemas.microsoft.com/office/drawing/2014/main" xmlns="" id="{9F9B1EA4-C7DA-43B2-9CB3-4DB036F5B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6" y="1916832"/>
            <a:ext cx="9146626" cy="431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438834"/>
      </p:ext>
    </p:extLst>
  </p:cSld>
  <p:clrMapOvr>
    <a:masterClrMapping/>
  </p:clrMapOvr>
  <p:transition spd="slow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604757-90F6-4741-AD46-A0EE4354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6E88D4-0A07-45B4-AB3B-79CE62826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362" name="Picture 2" descr="Resultado de imagem para ilusÃ£o de otica">
            <a:extLst>
              <a:ext uri="{FF2B5EF4-FFF2-40B4-BE49-F238E27FC236}">
                <a16:creationId xmlns:a16="http://schemas.microsoft.com/office/drawing/2014/main" xmlns="" id="{B69AA492-12DC-4AEE-BD1A-9304227AD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1508720"/>
            <a:ext cx="91440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296082"/>
      </p:ext>
    </p:extLst>
  </p:cSld>
  <p:clrMapOvr>
    <a:masterClrMapping/>
  </p:clrMapOvr>
  <p:transition spd="slow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772F82-E10F-4E6A-BC1B-203203722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B535D0-D38F-4554-9CA3-64C1E374E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386" name="Picture 2" descr="Resultado de imagem para ilusÃ£o de otica">
            <a:extLst>
              <a:ext uri="{FF2B5EF4-FFF2-40B4-BE49-F238E27FC236}">
                <a16:creationId xmlns:a16="http://schemas.microsoft.com/office/drawing/2014/main" xmlns="" id="{CECC8E08-54E4-4701-8516-F1F942B6B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175"/>
            <a:ext cx="9144000" cy="608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24633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>
            <a:extLst>
              <a:ext uri="{FF2B5EF4-FFF2-40B4-BE49-F238E27FC236}">
                <a16:creationId xmlns:a16="http://schemas.microsoft.com/office/drawing/2014/main" xmlns="" id="{C397D7EB-9B63-46C8-BA3C-B237FA655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</a:t>
            </a:r>
            <a:endParaRPr lang="pt-BR" altLang="pt-BR"/>
          </a:p>
        </p:txBody>
      </p:sp>
      <p:sp>
        <p:nvSpPr>
          <p:cNvPr id="4099" name="Espaço Reservado para Conteúdo 2">
            <a:extLst>
              <a:ext uri="{FF2B5EF4-FFF2-40B4-BE49-F238E27FC236}">
                <a16:creationId xmlns:a16="http://schemas.microsoft.com/office/drawing/2014/main" xmlns="" id="{2D6DDA50-364F-418E-97FA-952D283A1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9222" name="Picture 6" descr="http://image.slidesharecdn.com/sinapses-140525124305-phpapp02/95/sinapses-15-638.jpg?cb=1401021833">
            <a:extLst>
              <a:ext uri="{FF2B5EF4-FFF2-40B4-BE49-F238E27FC236}">
                <a16:creationId xmlns:a16="http://schemas.microsoft.com/office/drawing/2014/main" xmlns="" id="{541B051C-C822-4DEF-9856-CB310195D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r="13288"/>
          <a:stretch/>
        </p:blipFill>
        <p:spPr bwMode="auto">
          <a:xfrm>
            <a:off x="889248" y="0"/>
            <a:ext cx="742716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92B24E26-1A56-44D5-AB9F-28D81EF8AADD}"/>
              </a:ext>
            </a:extLst>
          </p:cNvPr>
          <p:cNvSpPr txBox="1"/>
          <p:nvPr/>
        </p:nvSpPr>
        <p:spPr>
          <a:xfrm>
            <a:off x="178983" y="4869616"/>
            <a:ext cx="3096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Sinapse</a:t>
            </a:r>
            <a:r>
              <a:rPr lang="en-US" sz="2000" b="1" dirty="0"/>
              <a:t> </a:t>
            </a:r>
            <a:r>
              <a:rPr lang="en-US" sz="2000" b="1" dirty="0" err="1"/>
              <a:t>Neuroneuronal</a:t>
            </a:r>
            <a:endParaRPr lang="en-US" sz="2000" b="1" dirty="0"/>
          </a:p>
          <a:p>
            <a:r>
              <a:rPr lang="en-US" sz="2000" b="1" dirty="0" err="1"/>
              <a:t>Sinapse</a:t>
            </a:r>
            <a:r>
              <a:rPr lang="en-US" sz="2000" b="1" dirty="0"/>
              <a:t> Neuromuscular</a:t>
            </a:r>
          </a:p>
          <a:p>
            <a:r>
              <a:rPr lang="en-US" sz="2000" b="1" dirty="0" err="1"/>
              <a:t>Sinapse</a:t>
            </a:r>
            <a:r>
              <a:rPr lang="en-US" sz="2000" b="1" dirty="0"/>
              <a:t> Neuroglandular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300381974"/>
      </p:ext>
    </p:extLst>
  </p:cSld>
  <p:clrMapOvr>
    <a:masterClrMapping/>
  </p:clrMapOvr>
  <p:transition spd="slow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B5BCD4-B87E-48E5-B43F-22532C0D0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4DAF60-1D3A-44E4-9CF9-09C95D4C0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482" name="Picture 2" descr="Imagem relacionada">
            <a:extLst>
              <a:ext uri="{FF2B5EF4-FFF2-40B4-BE49-F238E27FC236}">
                <a16:creationId xmlns:a16="http://schemas.microsoft.com/office/drawing/2014/main" xmlns="" id="{0BD1C3E6-546D-4ACA-9DE7-45DBE8F28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8" b="10278"/>
          <a:stretch/>
        </p:blipFill>
        <p:spPr bwMode="auto">
          <a:xfrm>
            <a:off x="0" y="1109671"/>
            <a:ext cx="9145420" cy="546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15948"/>
      </p:ext>
    </p:extLst>
  </p:cSld>
  <p:clrMapOvr>
    <a:masterClrMapping/>
  </p:clrMapOvr>
  <p:transition spd="slow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EB0E1F-6EFD-4C0A-A9D8-D2088093F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87EC57-C50E-44EC-841C-580144DF6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434" name="Picture 2" descr="Resultado de imagem para ilusÃ£o de otica">
            <a:extLst>
              <a:ext uri="{FF2B5EF4-FFF2-40B4-BE49-F238E27FC236}">
                <a16:creationId xmlns:a16="http://schemas.microsoft.com/office/drawing/2014/main" xmlns="" id="{828C2728-6B75-4BBF-836C-4BC25D609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7408"/>
            <a:ext cx="6386615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17855"/>
      </p:ext>
    </p:extLst>
  </p:cSld>
  <p:clrMapOvr>
    <a:masterClrMapping/>
  </p:clrMapOvr>
  <p:transition spd="slow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F1E07A-7351-40EE-AA90-E435E920B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4E63E9-F02E-400C-BAD4-E0FB3E6CF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458" name="Picture 2" descr="Resultado de imagem para ilusÃ£o de otica">
            <a:extLst>
              <a:ext uri="{FF2B5EF4-FFF2-40B4-BE49-F238E27FC236}">
                <a16:creationId xmlns:a16="http://schemas.microsoft.com/office/drawing/2014/main" xmlns="" id="{7403F779-3BFA-4FD2-BFB5-07B431485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52924"/>
            <a:ext cx="9144000" cy="5106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211451"/>
      </p:ext>
    </p:extLst>
  </p:cSld>
  <p:clrMapOvr>
    <a:masterClrMapping/>
  </p:clrMapOvr>
  <p:transition spd="slow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Conflito no céreb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525463"/>
            <a:ext cx="7783513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997337"/>
      </p:ext>
    </p:extLst>
  </p:cSld>
  <p:clrMapOvr>
    <a:masterClrMapping/>
  </p:clrMapOvr>
  <p:transition spd="slow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8" descr="att00230ki7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61" y="0"/>
            <a:ext cx="514527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418908"/>
      </p:ext>
    </p:extLst>
  </p:cSld>
  <p:clrMapOvr>
    <a:masterClrMapping/>
  </p:clrMapOvr>
  <p:transition spd="slow">
    <p:fade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theme1.xml><?xml version="1.0" encoding="utf-8"?>
<a:theme xmlns:a="http://schemas.openxmlformats.org/drawingml/2006/main" name="TS101674551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1233</Words>
  <Application>Microsoft Office PowerPoint</Application>
  <PresentationFormat>Apresentação na tela (4:3)</PresentationFormat>
  <Paragraphs>568</Paragraphs>
  <Slides>94</Slides>
  <Notes>30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94</vt:i4>
      </vt:variant>
    </vt:vector>
  </HeadingPairs>
  <TitlesOfParts>
    <vt:vector size="106" baseType="lpstr">
      <vt:lpstr>Arial</vt:lpstr>
      <vt:lpstr>Calibri</vt:lpstr>
      <vt:lpstr>Constantia</vt:lpstr>
      <vt:lpstr>Courier New</vt:lpstr>
      <vt:lpstr>Georgia</vt:lpstr>
      <vt:lpstr>Symbol</vt:lpstr>
      <vt:lpstr>Tahoma</vt:lpstr>
      <vt:lpstr>Times New Roman</vt:lpstr>
      <vt:lpstr>Wingdings</vt:lpstr>
      <vt:lpstr>Wingdings 2</vt:lpstr>
      <vt:lpstr>TS101674551</vt:lpstr>
      <vt:lpstr>Fluxo</vt:lpstr>
      <vt:lpstr>Anatomia – Sistema Nervoso. </vt:lpstr>
      <vt:lpstr>Funções do SN</vt:lpstr>
      <vt:lpstr>Sistema Nervoso</vt:lpstr>
      <vt:lpstr>Sistema Nervoso</vt:lpstr>
      <vt:lpstr>Apresentação do PowerPoint</vt:lpstr>
      <vt:lpstr>Sistema Nervoso</vt:lpstr>
      <vt:lpstr>Apresentação do PowerPoint</vt:lpstr>
      <vt:lpstr>Apresentação do PowerPoint</vt:lpstr>
      <vt:lpstr>Sistema Nervoso</vt:lpstr>
      <vt:lpstr>Apresentação do PowerPoint</vt:lpstr>
      <vt:lpstr>Apresentação do PowerPoint</vt:lpstr>
      <vt:lpstr>Apresentação do PowerPoint</vt:lpstr>
      <vt:lpstr>Apresentação do PowerPoint</vt:lpstr>
      <vt:lpstr>Sistema Nervoso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Sistema Nervoso Central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Sistema Nervoso Central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Sistema Nervoso Central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Sistema Nervoso Central</vt:lpstr>
      <vt:lpstr>Apresentação do PowerPoint</vt:lpstr>
      <vt:lpstr>Sistema Nervoso</vt:lpstr>
      <vt:lpstr>Apresentação do PowerPoint</vt:lpstr>
      <vt:lpstr>Apresentação do PowerPoint</vt:lpstr>
      <vt:lpstr>Sistema Nervoso</vt:lpstr>
      <vt:lpstr>Apresentação do PowerPoint</vt:lpstr>
      <vt:lpstr>Apresentação do PowerPoint</vt:lpstr>
      <vt:lpstr>Sistema Nervoso Periférico</vt:lpstr>
      <vt:lpstr>Apresentação do PowerPoint</vt:lpstr>
      <vt:lpstr>Apresentação do PowerPoint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Sistema Nervoso Autônomo</vt:lpstr>
      <vt:lpstr>Apresentação do PowerPoint</vt:lpstr>
      <vt:lpstr>Ilusão de óptica</vt:lpstr>
      <vt:lpstr>De onde surge a barra do meio? </vt:lpstr>
      <vt:lpstr>É difícil de acreditar, mas os dois círculos vermelhos são do mesmo tamanho. </vt:lpstr>
      <vt:lpstr>Não parece, mas o círculo desenhado no meio é um círculo perfeito. </vt:lpstr>
      <vt:lpstr>É um túnel em espiral?</vt:lpstr>
      <vt:lpstr>Apresentação do PowerPoint</vt:lpstr>
      <vt:lpstr>Repare que a escada sempre desce e nunca sobe e vice-versa. </vt:lpstr>
      <vt:lpstr>Olhe no ponto existente no centro do desenho. Mova a cabeça para a frente e para trás. Veja o que acontece. </vt:lpstr>
      <vt:lpstr>Se você observar atentamente na junção dos quadrados pretos com as retas brancas, irá ver manchas pretas que não existem </vt:lpstr>
      <vt:lpstr>Se você acha que estas não são as cores da bandeira do Brasil, Então fixe o olho no "e" entre Ordem - Progresso,  durante uns 30 segundos, depois olhe na parede branca ou numa folha de papel em branco.  Pisque os olhos bastante(seqüencialmente) e tire a dúvida das cores.  </vt:lpstr>
      <vt:lpstr>Apresentação do PowerPoint</vt:lpstr>
      <vt:lpstr>O que vês, colunas quadradas ou redondas?</vt:lpstr>
      <vt:lpstr>Apresentação do PowerPoint</vt:lpstr>
      <vt:lpstr>Apresentação do PowerPoint</vt:lpstr>
      <vt:lpstr>Apresentação do PowerPoint</vt:lpstr>
      <vt:lpstr>Apresentação do PowerPoint</vt:lpstr>
      <vt:lpstr>EXTRA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Fisiologia de Doenças Metabólicas  Alterations in the spermatic function generated by obesity in rats.</dc:title>
  <dc:creator/>
  <cp:lastModifiedBy/>
  <cp:revision>42</cp:revision>
  <dcterms:created xsi:type="dcterms:W3CDTF">2011-10-17T22:24:22Z</dcterms:created>
  <dcterms:modified xsi:type="dcterms:W3CDTF">2022-04-20T17:01:53Z</dcterms:modified>
  <cp:version/>
</cp:coreProperties>
</file>